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60" r:id="rId4"/>
    <p:sldId id="263" r:id="rId5"/>
    <p:sldId id="270" r:id="rId6"/>
    <p:sldId id="271" r:id="rId7"/>
    <p:sldId id="281" r:id="rId8"/>
    <p:sldId id="268" r:id="rId9"/>
    <p:sldId id="277" r:id="rId10"/>
    <p:sldId id="283" r:id="rId11"/>
    <p:sldId id="299" r:id="rId12"/>
    <p:sldId id="269" r:id="rId13"/>
    <p:sldId id="300" r:id="rId14"/>
    <p:sldId id="284" r:id="rId15"/>
    <p:sldId id="274" r:id="rId16"/>
    <p:sldId id="298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63" autoAdjust="0"/>
  </p:normalViewPr>
  <p:slideViewPr>
    <p:cSldViewPr snapToGrid="0" snapToObjects="1">
      <p:cViewPr varScale="1">
        <p:scale>
          <a:sx n="104" d="100"/>
          <a:sy n="104" d="100"/>
        </p:scale>
        <p:origin x="-1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62488-D29B-8B4B-940E-744D97A63A47}" type="datetimeFigureOut">
              <a:rPr lang="en-US" smtClean="0"/>
              <a:t>22/03/13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49A15-01BF-CA4E-B2DF-C0ABED48A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49A15-01BF-CA4E-B2DF-C0ABED48A0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22/03/13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22/03/13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Amit Sachdev</a:t>
            </a:r>
          </a:p>
          <a:p>
            <a:r>
              <a:rPr lang="en-US" dirty="0" smtClean="0"/>
              <a:t>India Representative </a:t>
            </a:r>
          </a:p>
          <a:p>
            <a:r>
              <a:rPr lang="en-US" dirty="0" smtClean="0"/>
              <a:t>U S Grains Council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93211"/>
            <a:ext cx="7772400" cy="1752600"/>
          </a:xfrm>
        </p:spPr>
        <p:txBody>
          <a:bodyPr/>
          <a:lstStyle/>
          <a:p>
            <a:r>
              <a:rPr lang="en-US" dirty="0" smtClean="0"/>
              <a:t>Un-certainty in Markets</a:t>
            </a:r>
            <a:br>
              <a:rPr lang="en-US" dirty="0" smtClean="0"/>
            </a:br>
            <a:r>
              <a:rPr lang="en-US" dirty="0" smtClean="0"/>
              <a:t>Management of 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4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 corn market  - Thursday close  </a:t>
            </a:r>
            <a:r>
              <a:rPr lang="en-US" sz="2000" dirty="0" smtClean="0"/>
              <a:t>$288.56 per </a:t>
            </a:r>
            <a:r>
              <a:rPr lang="en-US" sz="2000" dirty="0" smtClean="0"/>
              <a:t>MT</a:t>
            </a:r>
          </a:p>
          <a:p>
            <a:r>
              <a:rPr lang="en-US" sz="2000" dirty="0" smtClean="0"/>
              <a:t> $</a:t>
            </a:r>
            <a:r>
              <a:rPr lang="en-US" sz="2000" dirty="0" smtClean="0"/>
              <a:t>283.44 </a:t>
            </a:r>
            <a:r>
              <a:rPr lang="en-US" sz="2000" dirty="0" smtClean="0"/>
              <a:t>per </a:t>
            </a:r>
            <a:r>
              <a:rPr lang="en-US" sz="2000" dirty="0" smtClean="0"/>
              <a:t>MT – Monday</a:t>
            </a:r>
            <a:endParaRPr lang="en-US" sz="2000" dirty="0" smtClean="0"/>
          </a:p>
          <a:p>
            <a:r>
              <a:rPr lang="en-US" sz="2000" dirty="0" smtClean="0"/>
              <a:t>Has </a:t>
            </a:r>
            <a:r>
              <a:rPr lang="en-US" sz="2000" dirty="0" smtClean="0"/>
              <a:t>it leveled……</a:t>
            </a:r>
          </a:p>
          <a:p>
            <a:r>
              <a:rPr lang="en-US" sz="2000" dirty="0" smtClean="0"/>
              <a:t>Or is it too early to say it has leveled and now the prices will remain stable or </a:t>
            </a:r>
            <a:r>
              <a:rPr lang="en-US" sz="2000" dirty="0" smtClean="0"/>
              <a:t>can</a:t>
            </a:r>
            <a:r>
              <a:rPr lang="en-US" sz="2000" dirty="0" smtClean="0"/>
              <a:t> slide </a:t>
            </a:r>
            <a:r>
              <a:rPr lang="en-US" sz="2000" dirty="0" smtClean="0"/>
              <a:t>lower ?????????</a:t>
            </a:r>
            <a:endParaRPr lang="en-US" sz="2000" dirty="0"/>
          </a:p>
        </p:txBody>
      </p:sp>
      <p:pic>
        <p:nvPicPr>
          <p:cNvPr id="4" name="Picture 3" descr="Screen Shot 2013-03-22 at 7.43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387"/>
            <a:ext cx="4564761" cy="2298896"/>
          </a:xfrm>
          <a:prstGeom prst="rect">
            <a:avLst/>
          </a:prstGeom>
        </p:spPr>
      </p:pic>
      <p:pic>
        <p:nvPicPr>
          <p:cNvPr id="5" name="Picture 4" descr="Screen Shot 2013-03-22 at 7.44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61" y="3858673"/>
            <a:ext cx="4430151" cy="23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0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 – stable prices – could be a temporary phenomenon</a:t>
            </a:r>
          </a:p>
          <a:p>
            <a:r>
              <a:rPr lang="en-US" dirty="0" smtClean="0"/>
              <a:t>More animals are being slaughtered – leading to higher supplies – reason – farmers unable to cope up with higher feed prices – but eventually when it is over – prices will rise. It is not the wheat and rice prices that are rising now….it is the coarse cereals and protein meals.</a:t>
            </a:r>
          </a:p>
          <a:p>
            <a:r>
              <a:rPr lang="en-US" dirty="0" smtClean="0"/>
              <a:t>There is a huge risk for those who are in animal protein business and those who consume animal products.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5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599"/>
            <a:ext cx="8534400" cy="10169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Risk and its management is what differentiates profit and loss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r="355"/>
          <a:stretch/>
        </p:blipFill>
        <p:spPr>
          <a:xfrm>
            <a:off x="0" y="1418736"/>
            <a:ext cx="9144000" cy="5451475"/>
          </a:xfrm>
        </p:spPr>
      </p:pic>
    </p:spTree>
    <p:extLst>
      <p:ext uri="{BB962C8B-B14F-4D97-AF65-F5344CB8AC3E}">
        <p14:creationId xmlns:p14="http://schemas.microsoft.com/office/powerpoint/2010/main" val="3531128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2736" y="2944529"/>
            <a:ext cx="5825293" cy="4012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Maize Prices: Courtesy: NCDEX, Poultry Prices: Courtesy: Poultry Technology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70" y="3345813"/>
            <a:ext cx="7755354" cy="340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563" y="169671"/>
            <a:ext cx="4584700" cy="275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169671"/>
            <a:ext cx="4584700" cy="27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0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un-certainties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Southern Hemisphere is just starting to harvest corn (Brazil and Argentina).</a:t>
            </a:r>
          </a:p>
          <a:p>
            <a:r>
              <a:rPr lang="en-US" dirty="0" smtClean="0"/>
              <a:t>From now on until April – May 2013 – there are many un-predictable(s), especially the weather – will in rain in Bihar???</a:t>
            </a:r>
          </a:p>
          <a:p>
            <a:r>
              <a:rPr lang="en-US" dirty="0" smtClean="0"/>
              <a:t>How much corn will US plant……</a:t>
            </a:r>
          </a:p>
          <a:p>
            <a:r>
              <a:rPr lang="en-US" dirty="0" smtClean="0"/>
              <a:t>If the prices of corn remains low then the demand could increase….exports could be higher and ending stocks numbers could change within next 3 – 4 months……</a:t>
            </a:r>
          </a:p>
          <a:p>
            <a:r>
              <a:rPr lang="en-US" dirty="0" smtClean="0"/>
              <a:t>Which would mean – higher prices yet again</a:t>
            </a:r>
          </a:p>
          <a:p>
            <a:r>
              <a:rPr lang="en-US" dirty="0" smtClean="0"/>
              <a:t>Considering the above facts …….</a:t>
            </a:r>
          </a:p>
          <a:p>
            <a:pPr marL="0" indent="0">
              <a:buNone/>
            </a:pPr>
            <a:r>
              <a:rPr lang="en-US" dirty="0" smtClean="0"/>
              <a:t>current levels could be temporary </a:t>
            </a:r>
          </a:p>
          <a:p>
            <a:r>
              <a:rPr lang="en-US" dirty="0" smtClean="0"/>
              <a:t>BUT Then there is that RISK …..</a:t>
            </a:r>
          </a:p>
          <a:p>
            <a:pPr marL="0" indent="0">
              <a:buNone/>
            </a:pPr>
            <a:r>
              <a:rPr lang="en-US" dirty="0" smtClean="0"/>
              <a:t>if that happens, am I covered…….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305" r="340"/>
          <a:stretch/>
        </p:blipFill>
        <p:spPr>
          <a:xfrm>
            <a:off x="5092551" y="4598912"/>
            <a:ext cx="3963423" cy="2114352"/>
          </a:xfrm>
        </p:spPr>
      </p:pic>
    </p:spTree>
    <p:extLst>
      <p:ext uri="{BB962C8B-B14F-4D97-AF65-F5344CB8AC3E}">
        <p14:creationId xmlns:p14="http://schemas.microsoft.com/office/powerpoint/2010/main" val="296992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Acts of Terrorism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Poverty and Hunger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12869" r="12869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more risky….for India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101" r="-884"/>
          <a:stretch/>
        </p:blipFill>
        <p:spPr>
          <a:xfrm>
            <a:off x="4499732" y="2560107"/>
            <a:ext cx="4644268" cy="3452616"/>
          </a:xfrm>
        </p:spPr>
      </p:pic>
    </p:spTree>
    <p:extLst>
      <p:ext uri="{BB962C8B-B14F-4D97-AF65-F5344CB8AC3E}">
        <p14:creationId xmlns:p14="http://schemas.microsoft.com/office/powerpoint/2010/main" val="3593774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fight un-certainty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Investment for infrastructure, rather than input subsidy </a:t>
            </a:r>
          </a:p>
          <a:p>
            <a:endParaRPr lang="en-US" b="1" dirty="0" smtClean="0"/>
          </a:p>
          <a:p>
            <a:r>
              <a:rPr lang="en-US" b="1" dirty="0" smtClean="0"/>
              <a:t>Encouraging – backward and forward linkages 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Crop insurance – safeguarding the interest of the farmers, income should increase by increasing productivity not increasing MSP</a:t>
            </a:r>
          </a:p>
          <a:p>
            <a:endParaRPr lang="en-US" b="1" dirty="0" smtClean="0"/>
          </a:p>
          <a:p>
            <a:r>
              <a:rPr lang="en-US" b="1" dirty="0"/>
              <a:t>P</a:t>
            </a:r>
            <a:r>
              <a:rPr lang="en-US" b="1" dirty="0" smtClean="0"/>
              <a:t>olicy change and enforcement– especially APMC and Essential Commodities Act (connecting the end users directly with farmers) </a:t>
            </a:r>
          </a:p>
          <a:p>
            <a:endParaRPr lang="en-US" b="1" dirty="0" smtClean="0"/>
          </a:p>
          <a:p>
            <a:r>
              <a:rPr lang="en-US" b="1" dirty="0" smtClean="0"/>
              <a:t>Policy for open trade – import and export rather than bans (follow the rules of the trade and market intelligence)</a:t>
            </a:r>
          </a:p>
          <a:p>
            <a:endParaRPr lang="en-US" b="1" dirty="0" smtClean="0"/>
          </a:p>
          <a:p>
            <a:r>
              <a:rPr lang="en-US" b="1" dirty="0" smtClean="0"/>
              <a:t>A proper futures market, which is used as a risk management tool by the sellers (farmers) and users (Processers </a:t>
            </a:r>
            <a:r>
              <a:rPr lang="en-US" b="1" dirty="0" err="1" smtClean="0"/>
              <a:t>etc</a:t>
            </a:r>
            <a:r>
              <a:rPr lang="en-US" b="1" dirty="0" smtClean="0"/>
              <a:t>) to hedge their risks.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 very much for a patient hearing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2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T</a:t>
            </a:r>
            <a:r>
              <a:rPr lang="en-US" dirty="0" smtClean="0">
                <a:solidFill>
                  <a:srgbClr val="000000"/>
                </a:solidFill>
              </a:rPr>
              <a:t>he </a:t>
            </a:r>
            <a:r>
              <a:rPr lang="en-US" dirty="0">
                <a:solidFill>
                  <a:srgbClr val="000000"/>
                </a:solidFill>
              </a:rPr>
              <a:t>quality or state of </a:t>
            </a:r>
            <a:r>
              <a:rPr lang="en-US" dirty="0" smtClean="0">
                <a:solidFill>
                  <a:srgbClr val="000000"/>
                </a:solidFill>
              </a:rPr>
              <a:t>being uncertain; in DOUBT</a:t>
            </a: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endParaRPr lang="en-US" b="1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Synonyms</a:t>
            </a:r>
            <a:r>
              <a:rPr lang="en-US" b="1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 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distrust</a:t>
            </a:r>
            <a:r>
              <a:rPr lang="en-US" dirty="0">
                <a:solidFill>
                  <a:srgbClr val="000000"/>
                </a:solidFill>
              </a:rPr>
              <a:t>, distrustfulness, 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dubiety</a:t>
            </a:r>
            <a:r>
              <a:rPr lang="en-US" dirty="0">
                <a:solidFill>
                  <a:srgbClr val="000000"/>
                </a:solidFill>
              </a:rPr>
              <a:t>, 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dubitation[</a:t>
            </a:r>
            <a:r>
              <a:rPr lang="en-US" i="1" dirty="0">
                <a:solidFill>
                  <a:srgbClr val="000000"/>
                </a:solidFill>
              </a:rPr>
              <a:t>archaic</a:t>
            </a:r>
            <a:r>
              <a:rPr lang="en-US" dirty="0">
                <a:solidFill>
                  <a:srgbClr val="000000"/>
                </a:solidFill>
              </a:rPr>
              <a:t>], 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incertitude</a:t>
            </a:r>
            <a:r>
              <a:rPr lang="en-US" dirty="0">
                <a:solidFill>
                  <a:srgbClr val="000000"/>
                </a:solidFill>
              </a:rPr>
              <a:t>, misdoubt, 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misgiving,</a:t>
            </a:r>
            <a:r>
              <a:rPr lang="en-US" dirty="0">
                <a:solidFill>
                  <a:srgbClr val="000000"/>
                </a:solidFill>
              </a:rPr>
              <a:t> mistrust</a:t>
            </a:r>
            <a:r>
              <a:rPr lang="en-US" dirty="0" smtClean="0">
                <a:solidFill>
                  <a:srgbClr val="000000"/>
                </a:solidFill>
              </a:rPr>
              <a:t>, mistrustfulness</a:t>
            </a:r>
            <a:r>
              <a:rPr lang="en-US" dirty="0">
                <a:solidFill>
                  <a:srgbClr val="000000"/>
                </a:solidFill>
              </a:rPr>
              <a:t>, query, 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reservation</a:t>
            </a:r>
            <a:r>
              <a:rPr lang="en-US" dirty="0">
                <a:solidFill>
                  <a:srgbClr val="000000"/>
                </a:solidFill>
              </a:rPr>
              <a:t>, skepticism, 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suspicion, doubt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2" r="15465" b="-6"/>
          <a:stretch/>
        </p:blipFill>
        <p:spPr bwMode="auto">
          <a:xfrm>
            <a:off x="4560905" y="1371599"/>
            <a:ext cx="4424351" cy="4854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60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aren't in the moment, you are either looking forward to uncertainty, or back to pain and regret</a:t>
            </a:r>
            <a:r>
              <a:rPr lang="en-US" dirty="0" smtClean="0"/>
              <a:t>. Jim Carrey</a:t>
            </a:r>
            <a:r>
              <a:rPr lang="en-US" dirty="0"/>
              <a:t/>
            </a:r>
            <a:br>
              <a:rPr lang="en-US" dirty="0"/>
            </a:br>
            <a:endParaRPr lang="en-US" u="sng" dirty="0"/>
          </a:p>
          <a:p>
            <a:r>
              <a:rPr lang="en-US" dirty="0"/>
              <a:t>The only thing that makes life possible is permanent, intolerable uncertainty; not knowing what comes next. </a:t>
            </a:r>
            <a:br>
              <a:rPr lang="en-US" dirty="0"/>
            </a:br>
            <a:r>
              <a:rPr lang="en-US" dirty="0"/>
              <a:t>Ursula K. Le </a:t>
            </a:r>
            <a:r>
              <a:rPr lang="en-US" dirty="0" err="1"/>
              <a:t>Guin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5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Un-certainties the world 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5 F’s</a:t>
            </a:r>
          </a:p>
          <a:p>
            <a:pPr marL="0" indent="0">
              <a:buNone/>
            </a:pPr>
            <a:r>
              <a:rPr lang="en-US" dirty="0" smtClean="0"/>
              <a:t>Food</a:t>
            </a:r>
          </a:p>
          <a:p>
            <a:pPr marL="0" indent="0">
              <a:buNone/>
            </a:pPr>
            <a:r>
              <a:rPr lang="en-US" dirty="0" smtClean="0"/>
              <a:t>Feed</a:t>
            </a:r>
          </a:p>
          <a:p>
            <a:pPr marL="0" indent="0">
              <a:buNone/>
            </a:pPr>
            <a:r>
              <a:rPr lang="en-US" dirty="0" smtClean="0"/>
              <a:t>Fodder</a:t>
            </a:r>
          </a:p>
          <a:p>
            <a:pPr marL="0" indent="0">
              <a:buNone/>
            </a:pPr>
            <a:r>
              <a:rPr lang="en-US" dirty="0" smtClean="0"/>
              <a:t>Fuel</a:t>
            </a:r>
          </a:p>
          <a:p>
            <a:pPr marL="0" indent="0">
              <a:buNone/>
            </a:pPr>
            <a:r>
              <a:rPr lang="en-US" dirty="0" smtClean="0"/>
              <a:t>Finance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4376738"/>
            <a:ext cx="4038600" cy="533400"/>
          </a:xfrm>
        </p:spPr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" y="4871728"/>
            <a:ext cx="8534400" cy="1410755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Decisions taken now in times of un-certainty will have an effect on our long term profits.</a:t>
            </a:r>
          </a:p>
          <a:p>
            <a:r>
              <a:rPr lang="en-US" dirty="0"/>
              <a:t>Times could be uncertain always and Indian farmers have always been on the receiving end, be it floods or drought – vagaries of nature have affected production many a times. </a:t>
            </a:r>
          </a:p>
        </p:txBody>
      </p:sp>
      <p:pic>
        <p:nvPicPr>
          <p:cNvPr id="6" name="Picture 5" descr="Extensive_NH_world_drou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99" y="1294365"/>
            <a:ext cx="4728757" cy="354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8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demand coming 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Indian </a:t>
            </a:r>
            <a:r>
              <a:rPr lang="en-US" dirty="0" err="1"/>
              <a:t>agri</a:t>
            </a:r>
            <a:r>
              <a:rPr lang="en-US" dirty="0"/>
              <a:t>-commodity prices are linked to the international markets and it is the urban population that is increasing all over the world and putting pressure on the demand. 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en-US" dirty="0">
                <a:solidFill>
                  <a:srgbClr val="FF0000"/>
                </a:solidFill>
              </a:rPr>
              <a:t>2008 the world’s urban population was more than 3 billion and exceeded the rural population and by 2020 more than 75 percent people in the developing nations in Africa, Asia and Latin America will be staying in urban </a:t>
            </a:r>
            <a:r>
              <a:rPr lang="en-US" dirty="0" smtClean="0">
                <a:solidFill>
                  <a:srgbClr val="FF0000"/>
                </a:solidFill>
              </a:rPr>
              <a:t>centers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– FAO Report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11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498848" cy="758952"/>
          </a:xfrm>
        </p:spPr>
        <p:txBody>
          <a:bodyPr/>
          <a:lstStyle/>
          <a:p>
            <a:r>
              <a:rPr lang="en-US" dirty="0" smtClean="0"/>
              <a:t>Indian 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Indian demographics are changing fast and India is also experiencing that shift from a rural agrarian base to urban non-agriculture base. As people shift base, it leads to an increase in urban poverty and urban food security. High food inflation also is part of the scenario and will continue.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Commodity prices will remain volatile and higher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Screen Shot 2012-09-27 at 2.51.01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" b="638"/>
          <a:stretch/>
        </p:blipFill>
        <p:spPr>
          <a:xfrm>
            <a:off x="4535554" y="228600"/>
            <a:ext cx="4470760" cy="6629400"/>
          </a:xfrm>
        </p:spPr>
      </p:pic>
    </p:spTree>
    <p:extLst>
      <p:ext uri="{BB962C8B-B14F-4D97-AF65-F5344CB8AC3E}">
        <p14:creationId xmlns:p14="http://schemas.microsoft.com/office/powerpoint/2010/main" val="358978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  <a:endParaRPr lang="en-US" dirty="0"/>
          </a:p>
        </p:txBody>
      </p:sp>
      <p:pic>
        <p:nvPicPr>
          <p:cNvPr id="5" name="Content Placeholder 4" descr="Screen Shot 2012-09-23 at 11.19.23 AM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" b="187"/>
          <a:stretch/>
        </p:blipFill>
        <p:spPr>
          <a:xfrm>
            <a:off x="126335" y="1371600"/>
            <a:ext cx="4567249" cy="378231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511344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MGI research </a:t>
            </a:r>
            <a:r>
              <a:rPr lang="en-US" dirty="0" smtClean="0"/>
              <a:t>estimates: </a:t>
            </a:r>
            <a:r>
              <a:rPr lang="en-US" dirty="0" smtClean="0">
                <a:solidFill>
                  <a:srgbClr val="FF0000"/>
                </a:solidFill>
              </a:rPr>
              <a:t>Indian cities could generate 70 percent of net new jobs </a:t>
            </a:r>
            <a:r>
              <a:rPr lang="en-US" dirty="0" smtClean="0"/>
              <a:t>created </a:t>
            </a:r>
            <a:r>
              <a:rPr lang="en-US" dirty="0"/>
              <a:t>to 2030, produce around </a:t>
            </a:r>
            <a:r>
              <a:rPr lang="en-US" dirty="0">
                <a:solidFill>
                  <a:srgbClr val="FF0000"/>
                </a:solidFill>
              </a:rPr>
              <a:t>70 percent of Indian GDP, and drive a near fourfold increase in per capita incomes across the nation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But to to that India </a:t>
            </a:r>
            <a:r>
              <a:rPr lang="en-US" dirty="0"/>
              <a:t>needs to </a:t>
            </a:r>
            <a:r>
              <a:rPr lang="en-US" dirty="0">
                <a:solidFill>
                  <a:srgbClr val="FF0000"/>
                </a:solidFill>
              </a:rPr>
              <a:t>invest $1.2 trillion just in capital expenditure in its cities over the next 20 years</a:t>
            </a:r>
            <a:r>
              <a:rPr lang="en-US" dirty="0"/>
              <a:t>, equivalent to $134 per capita per year, almost eight times the level of spending today. </a:t>
            </a:r>
          </a:p>
          <a:p>
            <a:endParaRPr lang="en-US" dirty="0" smtClean="0"/>
          </a:p>
          <a:p>
            <a:r>
              <a:rPr lang="en-US" dirty="0" smtClean="0"/>
              <a:t>India needs take on a </a:t>
            </a:r>
            <a:r>
              <a:rPr lang="en-US" dirty="0" smtClean="0">
                <a:solidFill>
                  <a:srgbClr val="FF0000"/>
                </a:solidFill>
              </a:rPr>
              <a:t>policy challenge </a:t>
            </a:r>
            <a:r>
              <a:rPr lang="en-US" dirty="0" smtClean="0"/>
              <a:t>and make it possible </a:t>
            </a:r>
          </a:p>
          <a:p>
            <a:endParaRPr lang="en-US" dirty="0" smtClean="0"/>
          </a:p>
          <a:p>
            <a:r>
              <a:rPr lang="en-US" dirty="0" smtClean="0"/>
              <a:t>If this does not happen, growth would slow down, rating could go down and the risk is higher </a:t>
            </a:r>
            <a:r>
              <a:rPr lang="en-US" dirty="0"/>
              <a:t>unemployment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Farmers selling land in areas close to cities at high price. Some leaving agriculture altogether, other buyer land in the interior of the state)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20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Risk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152" r="7152"/>
          <a:stretch>
            <a:fillRect/>
          </a:stretch>
        </p:blipFill>
        <p:spPr>
          <a:xfrm>
            <a:off x="2910104" y="474347"/>
            <a:ext cx="3870380" cy="28148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082" y="767411"/>
            <a:ext cx="2706022" cy="5910132"/>
          </a:xfrm>
        </p:spPr>
        <p:txBody>
          <a:bodyPr/>
          <a:lstStyle/>
          <a:p>
            <a:r>
              <a:rPr lang="en-US" dirty="0" smtClean="0"/>
              <a:t>Now we know that the industry (any) or government for that matter  is vulnerable – what is the the next step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Managing risk (taking a calculated risk) is probably  most important at these times</a:t>
            </a:r>
          </a:p>
          <a:p>
            <a:r>
              <a:rPr lang="en-US" dirty="0" smtClean="0"/>
              <a:t>Farmers and people do it all the time.</a:t>
            </a:r>
          </a:p>
          <a:p>
            <a:r>
              <a:rPr lang="en-US" dirty="0"/>
              <a:t>I</a:t>
            </a:r>
            <a:r>
              <a:rPr lang="en-US" dirty="0" smtClean="0"/>
              <a:t>n the US farmers do it all the time – day in – day out – then why not 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8938" y="3183574"/>
            <a:ext cx="3361681" cy="320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1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Cover for an un-certainty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8310" r="1831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Small premium paid for insuring - medical or life….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loss --but there is risk cover………</a:t>
            </a:r>
          </a:p>
          <a:p>
            <a:endParaRPr lang="en-US" dirty="0" smtClean="0"/>
          </a:p>
          <a:p>
            <a:r>
              <a:rPr lang="en-US" dirty="0" smtClean="0"/>
              <a:t>For day to day running of plants …..inputs …..is there a risk management tool.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41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8524</TotalTime>
  <Words>890</Words>
  <Application>Microsoft Macintosh PowerPoint</Application>
  <PresentationFormat>On-screen Show (4:3)</PresentationFormat>
  <Paragraphs>96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Un-certainty in Markets Management of Risk</vt:lpstr>
      <vt:lpstr>Meaning</vt:lpstr>
      <vt:lpstr>Quotes</vt:lpstr>
      <vt:lpstr>Un-certainties the world faces</vt:lpstr>
      <vt:lpstr>Where is the demand coming from</vt:lpstr>
      <vt:lpstr>Indian Demographics</vt:lpstr>
      <vt:lpstr>India</vt:lpstr>
      <vt:lpstr>Managing Risk</vt:lpstr>
      <vt:lpstr>Risk Cover for an un-certainty</vt:lpstr>
      <vt:lpstr>Scenario</vt:lpstr>
      <vt:lpstr>PowerPoint Presentation</vt:lpstr>
      <vt:lpstr>Risk and its management is what differentiates profit and loss</vt:lpstr>
      <vt:lpstr>PowerPoint Presentation</vt:lpstr>
      <vt:lpstr>More un-certainties</vt:lpstr>
      <vt:lpstr>What is more risky….for India</vt:lpstr>
      <vt:lpstr>Solutions to fight un-certainty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Un-certainity on Asia Markets</dc:title>
  <dc:creator>Amit Sachdev</dc:creator>
  <cp:lastModifiedBy>Amit Sachdev</cp:lastModifiedBy>
  <cp:revision>56</cp:revision>
  <dcterms:created xsi:type="dcterms:W3CDTF">2012-09-20T07:22:26Z</dcterms:created>
  <dcterms:modified xsi:type="dcterms:W3CDTF">2013-03-22T02:17:42Z</dcterms:modified>
</cp:coreProperties>
</file>