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1" r:id="rId5"/>
    <p:sldId id="274" r:id="rId6"/>
    <p:sldId id="272" r:id="rId7"/>
    <p:sldId id="277" r:id="rId8"/>
    <p:sldId id="286" r:id="rId9"/>
    <p:sldId id="279" r:id="rId10"/>
    <p:sldId id="285" r:id="rId11"/>
    <p:sldId id="287" r:id="rId12"/>
    <p:sldId id="288" r:id="rId13"/>
    <p:sldId id="289" r:id="rId14"/>
    <p:sldId id="284" r:id="rId15"/>
    <p:sldId id="290" r:id="rId16"/>
  </p:sldIdLst>
  <p:sldSz cx="9906000" cy="6858000" type="A4"/>
  <p:notesSz cx="6735763" cy="9866313"/>
  <p:custDataLst>
    <p:tags r:id="rId1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ndrajit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990000"/>
    <a:srgbClr val="000080"/>
    <a:srgbClr val="FF9900"/>
    <a:srgbClr val="FFFF99"/>
    <a:srgbClr val="CCECFF"/>
    <a:srgbClr val="B4B4EB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86477" autoAdjust="0"/>
  </p:normalViewPr>
  <p:slideViewPr>
    <p:cSldViewPr snapToGrid="0">
      <p:cViewPr varScale="1">
        <p:scale>
          <a:sx n="100" d="100"/>
          <a:sy n="100" d="100"/>
        </p:scale>
        <p:origin x="-96" y="-282"/>
      </p:cViewPr>
      <p:guideLst>
        <p:guide orient="horz" pos="2161"/>
        <p:guide pos="3121"/>
      </p:guideLst>
    </p:cSldViewPr>
  </p:slideViewPr>
  <p:outlineViewPr>
    <p:cViewPr>
      <p:scale>
        <a:sx n="33" d="100"/>
        <a:sy n="33" d="100"/>
      </p:scale>
      <p:origin x="258" y="76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600" y="-84"/>
      </p:cViewPr>
      <p:guideLst>
        <p:guide orient="horz" pos="3108"/>
        <p:guide pos="212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123" cy="4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t" anchorCtr="0" compatLnSpc="1">
            <a:prstTxWarp prst="textNoShape">
              <a:avLst/>
            </a:prstTxWarp>
          </a:bodyPr>
          <a:lstStyle>
            <a:lvl1pPr algn="l" defTabSz="930275">
              <a:defRPr sz="10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641" y="0"/>
            <a:ext cx="2917661" cy="4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t" anchorCtr="0" compatLnSpc="1">
            <a:prstTxWarp prst="textNoShape">
              <a:avLst/>
            </a:prstTxWarp>
          </a:bodyPr>
          <a:lstStyle>
            <a:lvl1pPr defTabSz="930275">
              <a:defRPr sz="10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650"/>
            <a:ext cx="2919123" cy="4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b" anchorCtr="0" compatLnSpc="1">
            <a:prstTxWarp prst="textNoShape">
              <a:avLst/>
            </a:prstTxWarp>
          </a:bodyPr>
          <a:lstStyle>
            <a:lvl1pPr algn="l" defTabSz="930275">
              <a:defRPr sz="1000"/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641" y="9373650"/>
            <a:ext cx="2917661" cy="4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b" anchorCtr="0" compatLnSpc="1">
            <a:prstTxWarp prst="textNoShape">
              <a:avLst/>
            </a:prstTxWarp>
          </a:bodyPr>
          <a:lstStyle>
            <a:lvl1pPr defTabSz="930275">
              <a:defRPr sz="1000"/>
            </a:lvl1pPr>
          </a:lstStyle>
          <a:p>
            <a:fld id="{829CEA9A-6136-46D6-8BDE-3A437515A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820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14158" cy="4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t" anchorCtr="0" compatLnSpc="1">
            <a:prstTxWarp prst="textNoShape">
              <a:avLst/>
            </a:prstTxWarp>
          </a:bodyPr>
          <a:lstStyle>
            <a:lvl1pPr algn="l" defTabSz="930275">
              <a:defRPr sz="10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64378" y="0"/>
            <a:ext cx="1569924" cy="4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t" anchorCtr="0" compatLnSpc="1">
            <a:prstTxWarp prst="textNoShape">
              <a:avLst/>
            </a:prstTxWarp>
          </a:bodyPr>
          <a:lstStyle>
            <a:lvl1pPr defTabSz="930275">
              <a:defRPr sz="1000"/>
            </a:lvl1pPr>
          </a:lstStyle>
          <a:p>
            <a:endParaRPr lang="en-GB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355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0946" y="4685193"/>
            <a:ext cx="5393873" cy="443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650"/>
            <a:ext cx="2919123" cy="4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b" anchorCtr="0" compatLnSpc="1">
            <a:prstTxWarp prst="textNoShape">
              <a:avLst/>
            </a:prstTxWarp>
          </a:bodyPr>
          <a:lstStyle>
            <a:lvl1pPr algn="l" defTabSz="930275">
              <a:defRPr sz="10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641" y="9373650"/>
            <a:ext cx="2917661" cy="4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6" tIns="46547" rIns="93096" bIns="46547" numCol="1" anchor="b" anchorCtr="0" compatLnSpc="1">
            <a:prstTxWarp prst="textNoShape">
              <a:avLst/>
            </a:prstTxWarp>
          </a:bodyPr>
          <a:lstStyle>
            <a:lvl1pPr defTabSz="930275">
              <a:defRPr sz="1000"/>
            </a:lvl1pPr>
          </a:lstStyle>
          <a:p>
            <a:fld id="{30C651E2-AC6C-4C0C-8FA5-5BE2AA31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869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2259" y="356179"/>
            <a:ext cx="2849732" cy="2015160"/>
          </a:xfrm>
          <a:prstGeom prst="rect">
            <a:avLst/>
          </a:prstGeom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906000" cy="376238"/>
          </a:xfrm>
          <a:prstGeom prst="rect">
            <a:avLst/>
          </a:prstGeom>
          <a:solidFill>
            <a:srgbClr val="9C9D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© 2013 Cairn India Limited</a:t>
            </a:r>
          </a:p>
        </p:txBody>
      </p:sp>
      <p:sp>
        <p:nvSpPr>
          <p:cNvPr id="7200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495300" y="3559175"/>
            <a:ext cx="8915400" cy="454025"/>
          </a:xfrm>
        </p:spPr>
        <p:txBody>
          <a:bodyPr anchor="t"/>
          <a:lstStyle>
            <a:lvl1pPr algn="ctr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060825"/>
            <a:ext cx="6934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000099"/>
                </a:solidFill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/>
          </a:p>
        </p:txBody>
      </p:sp>
      <p:sp>
        <p:nvSpPr>
          <p:cNvPr id="8" name="Rectangle 31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981200" y="4699000"/>
            <a:ext cx="594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kumimoji="1" sz="2000" b="0">
                <a:solidFill>
                  <a:srgbClr val="000099"/>
                </a:solidFill>
                <a:latin typeface="+mj-lt"/>
                <a:ea typeface="Osaka"/>
                <a:cs typeface="Osaka"/>
              </a:defRPr>
            </a:lvl1pPr>
          </a:lstStyle>
          <a:p>
            <a:endParaRPr lang="en-US" altLang="ja-JP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4174" y="6523508"/>
            <a:ext cx="9326880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" descr="C:\Documents and Settings\gusurya\Desktop\test\MPT\_VAC7132_11-01-06_15373.jpg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2725" y="5244417"/>
            <a:ext cx="1828800" cy="1207008"/>
          </a:xfrm>
          <a:prstGeom prst="rect">
            <a:avLst/>
          </a:prstGeom>
          <a:noFill/>
        </p:spPr>
      </p:pic>
      <p:pic>
        <p:nvPicPr>
          <p:cNvPr id="29" name="Picture 28" descr="http://172.16.158.73/CIG/image.php?src=CIG/Admin/Photos/JPG/file_2_5_6_2010_8_39_34_722_12.jpg&amp;w=190&amp;h=15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9441" y="5244417"/>
            <a:ext cx="1809750" cy="1209676"/>
          </a:xfrm>
          <a:prstGeom prst="rect">
            <a:avLst/>
          </a:prstGeom>
          <a:noFill/>
        </p:spPr>
      </p:pic>
      <p:pic>
        <p:nvPicPr>
          <p:cNvPr id="31" name="Picture 28" descr="http://172.16.158.73/CIG/image.php?src=CIG/Admin/Photos/JPG/file_9_3_5_2010_17_9_8_151_23.jpg&amp;w=190&amp;h=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059" y="5244417"/>
            <a:ext cx="1809750" cy="1209676"/>
          </a:xfrm>
          <a:prstGeom prst="rect">
            <a:avLst/>
          </a:prstGeom>
          <a:noFill/>
        </p:spPr>
      </p:pic>
      <p:pic>
        <p:nvPicPr>
          <p:cNvPr id="32" name="Picture 11" descr="http://172.16.158.73/cig/image.php?src=CIG/Admin/Photos/JPG/file_31_1_4_2010_16_12_18_760_14.jpg&amp;w=190&amp;h=150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7107" y="5244417"/>
            <a:ext cx="1809750" cy="1209676"/>
          </a:xfrm>
          <a:prstGeom prst="rect">
            <a:avLst/>
          </a:prstGeom>
          <a:noFill/>
        </p:spPr>
      </p:pic>
      <p:pic>
        <p:nvPicPr>
          <p:cNvPr id="35" name="Picture 20" descr="http://172.16.158.73/CIG/image.php?src=CIG/Admin/Photos/JPG/file_2_5_6_2010_9_35_48_553_4.jpg&amp;w=190&amp;h=150"/>
          <p:cNvPicPr preferRelativeResize="0"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393" y="5244417"/>
            <a:ext cx="1809750" cy="12070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498475"/>
            <a:ext cx="2166937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498475"/>
            <a:ext cx="634841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6388" y="498475"/>
            <a:ext cx="7718425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6388" y="1619250"/>
            <a:ext cx="425767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463" y="1619250"/>
            <a:ext cx="425767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6388" y="3943350"/>
            <a:ext cx="425767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3" y="3943350"/>
            <a:ext cx="425767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498475"/>
            <a:ext cx="7718425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6388" y="1619250"/>
            <a:ext cx="4257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6463" y="1619250"/>
            <a:ext cx="4257675" cy="4495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498475"/>
            <a:ext cx="8329612" cy="6524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231900"/>
            <a:ext cx="9358312" cy="53213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19250"/>
            <a:ext cx="4257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4275" y="1619250"/>
            <a:ext cx="4257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72104" y="415636"/>
            <a:ext cx="1533896" cy="783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906000" cy="360363"/>
          </a:xfrm>
          <a:prstGeom prst="rect">
            <a:avLst/>
          </a:prstGeom>
          <a:solidFill>
            <a:srgbClr val="9C9D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© 2013 Cairn India Limited</a:t>
            </a:r>
          </a:p>
        </p:txBody>
      </p:sp>
      <p:sp>
        <p:nvSpPr>
          <p:cNvPr id="410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428135"/>
            <a:ext cx="830421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altLang="ja-JP" dirty="0" smtClean="0"/>
          </a:p>
        </p:txBody>
      </p:sp>
      <p:sp>
        <p:nvSpPr>
          <p:cNvPr id="410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244600"/>
            <a:ext cx="937101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altLang="ja-JP" dirty="0" smtClean="0"/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9505950" y="38100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fld id="{BEA09DC3-9A51-4C32-BDFC-FFD3B3D16337}" type="slidenum">
              <a:rPr lang="en-US" sz="1000">
                <a:solidFill>
                  <a:schemeClr val="bg1"/>
                </a:solidFill>
              </a:rPr>
              <a:pPr algn="l"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688" y="6675908"/>
            <a:ext cx="9381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AIRN.jp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8666872" y="410893"/>
            <a:ext cx="1155700" cy="704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2286000"/>
            <a:ext cx="8915400" cy="1450757"/>
          </a:xfrm>
        </p:spPr>
        <p:txBody>
          <a:bodyPr anchor="ctr"/>
          <a:lstStyle/>
          <a:p>
            <a:pPr eaLnBrk="1" hangingPunct="1"/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MEASURES TO BE TAKEN AT DESIGN STAGE FOR </a:t>
            </a:r>
            <a:br>
              <a:rPr lang="en-US" sz="24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IMPROVING QUALITY</a:t>
            </a:r>
            <a:br>
              <a:rPr lang="en-US" sz="24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n-US" sz="8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n-US" sz="8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GATED  PROCESS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5560" y="4325594"/>
            <a:ext cx="7043738" cy="724708"/>
          </a:xfrm>
        </p:spPr>
        <p:txBody>
          <a:bodyPr anchor="ctr"/>
          <a:lstStyle/>
          <a:p>
            <a:pPr eaLnBrk="1" hangingPunct="1"/>
            <a:r>
              <a:rPr lang="en-US" sz="1800" b="0" dirty="0" smtClean="0">
                <a:latin typeface="Microsoft Sans Serif" pitchFamily="34" charset="0"/>
                <a:cs typeface="Microsoft Sans Serif" pitchFamily="34" charset="0"/>
              </a:rPr>
              <a:t>Anirban Ghosh</a:t>
            </a:r>
          </a:p>
          <a:p>
            <a:pPr eaLnBrk="1" hangingPunct="1"/>
            <a:r>
              <a:rPr lang="en-US" sz="1800" dirty="0" smtClean="0">
                <a:latin typeface="Microsoft Sans Serif" pitchFamily="34" charset="0"/>
                <a:cs typeface="Microsoft Sans Serif" pitchFamily="34" charset="0"/>
              </a:rPr>
              <a:t>Senior Manager- Quality Assurance</a:t>
            </a:r>
          </a:p>
          <a:p>
            <a:pPr eaLnBrk="1" hangingPunct="1"/>
            <a:r>
              <a:rPr lang="en-US" sz="1800" b="1" dirty="0" smtClean="0">
                <a:latin typeface="Microsoft Sans Serif" pitchFamily="34" charset="0"/>
                <a:cs typeface="Microsoft Sans Serif" pitchFamily="34" charset="0"/>
              </a:rPr>
              <a:t>CAIRN INDIA LIMITED</a:t>
            </a:r>
          </a:p>
        </p:txBody>
      </p:sp>
    </p:spTree>
    <p:extLst>
      <p:ext uri="{BB962C8B-B14F-4D97-AF65-F5344CB8AC3E}">
        <p14:creationId xmlns:p14="http://schemas.microsoft.com/office/powerpoint/2010/main" xmlns="" val="3366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034715"/>
            <a:ext cx="9161462" cy="1913022"/>
          </a:xfrm>
        </p:spPr>
        <p:txBody>
          <a:bodyPr/>
          <a:lstStyle/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dirty="0" smtClean="0"/>
              <a:t>A  well planned schedule in Advance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dirty="0" smtClean="0"/>
              <a:t>Empowerment on respective Gate Keepers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dirty="0" smtClean="0"/>
              <a:t>Engaging Consultants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dirty="0" smtClean="0"/>
              <a:t>Lesson Learnt data base for reference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6388" y="556843"/>
            <a:ext cx="8329612" cy="3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sz="2000" dirty="0" smtClean="0"/>
              <a:t>GATED PROCESS:  - </a:t>
            </a:r>
            <a:r>
              <a:rPr lang="en-US" sz="2000" dirty="0"/>
              <a:t>Mitigation to the Challenges :</a:t>
            </a:r>
          </a:p>
        </p:txBody>
      </p:sp>
      <p:pic>
        <p:nvPicPr>
          <p:cNvPr id="4098" name="Picture 2" descr="D:\KVSNHL SASTRY\New folder\_VAC7149_11-01-06_15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663" y="5222203"/>
            <a:ext cx="1908000" cy="126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KVSNHL SASTRY\New folder\bMPT-38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727" y="5222203"/>
            <a:ext cx="1908000" cy="126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KVSNHL SASTRY\New folder\Cairn_MG_5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8" y="5222203"/>
            <a:ext cx="1908000" cy="12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KVSNHL SASTRY\New folder\Cairn_Q0B27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309" y="5222203"/>
            <a:ext cx="1908000" cy="12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KVSNHL SASTRY\New folder\Cairn_Q0B43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951" y="5222203"/>
            <a:ext cx="1908000" cy="12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32037" y="2057400"/>
            <a:ext cx="8964072" cy="21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/>
              <a:t>Assuring the proper material, welding and NDT procedures at the design stage itself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 smtClean="0"/>
              <a:t>Adhering </a:t>
            </a:r>
            <a:r>
              <a:rPr lang="en-US" sz="1800" dirty="0"/>
              <a:t>the recommendations of the </a:t>
            </a:r>
            <a:r>
              <a:rPr lang="en-US" sz="1800" dirty="0" err="1"/>
              <a:t>Jaipur</a:t>
            </a:r>
            <a:r>
              <a:rPr lang="en-US" sz="1800" dirty="0"/>
              <a:t> and </a:t>
            </a:r>
            <a:r>
              <a:rPr lang="en-US" sz="1800" dirty="0" err="1"/>
              <a:t>Hazira</a:t>
            </a:r>
            <a:r>
              <a:rPr lang="en-US" sz="1800" dirty="0"/>
              <a:t> Fire Incidents </a:t>
            </a:r>
            <a:r>
              <a:rPr lang="en-US" sz="1800" dirty="0" smtClean="0"/>
              <a:t>in design</a:t>
            </a:r>
            <a:endParaRPr lang="en-US" sz="1800" dirty="0"/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 smtClean="0"/>
              <a:t>Ensuring Implementation of requirements from codes, standards, specifications</a:t>
            </a:r>
            <a:endParaRPr lang="en-US" sz="1800" dirty="0"/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 smtClean="0"/>
              <a:t>Compliance </a:t>
            </a:r>
            <a:r>
              <a:rPr lang="en-US" sz="1800" dirty="0"/>
              <a:t>to all regulatory and legal </a:t>
            </a:r>
            <a:r>
              <a:rPr lang="en-US" sz="1800" dirty="0" smtClean="0"/>
              <a:t>requirements</a:t>
            </a:r>
            <a:endParaRPr lang="en-US" sz="1800" dirty="0"/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 smtClean="0"/>
              <a:t>Ensuring proper utility coverage of critical equipments and instruments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1289" y="866775"/>
            <a:ext cx="83296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sz="2000" dirty="0" smtClean="0"/>
              <a:t>Benefits reaped through GATED </a:t>
            </a:r>
            <a:r>
              <a:rPr lang="en-US" sz="2000" dirty="0" smtClean="0"/>
              <a:t> </a:t>
            </a:r>
            <a:r>
              <a:rPr lang="en-US" sz="2000" dirty="0" smtClean="0"/>
              <a:t>Process</a:t>
            </a:r>
            <a:r>
              <a:rPr lang="en-US" sz="2000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050" name="Picture 2" descr="D:\KVSNHL SASTRY\New folder\Cairn_MG_4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54" y="5325370"/>
            <a:ext cx="188411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VSNHL SASTRY\New folder\_MG_0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167" y="5325370"/>
            <a:ext cx="189295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KVSNHL SASTRY\New folder\YE0N7155 RET L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527" y="5325370"/>
            <a:ext cx="189295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KVSNHL SASTRY\New folder\_VAC7074_11-01-06_15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309" y="5325370"/>
            <a:ext cx="189741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KVSNHL SASTRY\New folder\_MG_08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590" y="5325370"/>
            <a:ext cx="189295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3332747" y="3116186"/>
            <a:ext cx="3228474" cy="1203158"/>
          </a:xfrm>
        </p:spPr>
        <p:txBody>
          <a:bodyPr/>
          <a:lstStyle/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3600" b="1" dirty="0" smtClean="0"/>
              <a:t>Thank You</a:t>
            </a:r>
            <a:endParaRPr lang="en-US" sz="3600" b="1" dirty="0"/>
          </a:p>
        </p:txBody>
      </p:sp>
      <p:pic>
        <p:nvPicPr>
          <p:cNvPr id="4" name="Picture 4" descr="D:\KVSNHL SASTRY\New folder\_VAC7205_11-01-06_15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4126840"/>
            <a:ext cx="3632189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KVSNHL SASTRY\_MG_196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390" y="4126840"/>
            <a:ext cx="3298303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KVSNHL SASTRY\New folder\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391" y="1143771"/>
            <a:ext cx="3298302" cy="21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KVSNHL SASTRY\New folder\YE0N35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927203"/>
            <a:ext cx="3632189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066" y="484074"/>
            <a:ext cx="3147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47" y="532626"/>
            <a:ext cx="9505437" cy="59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15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595755"/>
            <a:ext cx="8329612" cy="357559"/>
          </a:xfrm>
        </p:spPr>
        <p:txBody>
          <a:bodyPr/>
          <a:lstStyle/>
          <a:p>
            <a:r>
              <a:rPr lang="en-US" sz="2000" dirty="0" smtClean="0"/>
              <a:t>GATED PROCESS: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13" y="1253108"/>
            <a:ext cx="8501975" cy="409885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+mn-lt"/>
              </a:rPr>
              <a:t>    Gated process is fundamental to the way Cairn brings major Capital developments to commercial operation.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+mn-lt"/>
              </a:rPr>
              <a:t>It is a process to establish Governance and Control check points to provide specific and consistent metrics so that all projects are judged objectively and rigorously.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+mn-lt"/>
              </a:rPr>
              <a:t>Gated process ensures that all aspects of the development in question align in terms of reservoir/ resource development, engineering maturity, approvals and other stake holder requirements are met with all key assurance activities and reviews identified and undertaken.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263" y="5388623"/>
            <a:ext cx="1918177" cy="12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" y="5388623"/>
            <a:ext cx="1918177" cy="12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717" y="5388623"/>
            <a:ext cx="1918177" cy="12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KVSNHL SASTRY\004_MPT_MG_03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167" y="5388623"/>
            <a:ext cx="1809000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KVSNHL SASTRY\YE0N3566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1226" y="5388623"/>
            <a:ext cx="1932087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9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04428" y="1211886"/>
            <a:ext cx="8497144" cy="27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6225" indent="-3175" algn="just">
              <a:lnSpc>
                <a:spcPct val="150000"/>
              </a:lnSpc>
              <a:buNone/>
            </a:pPr>
            <a:r>
              <a:rPr lang="en-US" sz="1800" dirty="0" smtClean="0">
                <a:latin typeface="+mn-lt"/>
              </a:rPr>
              <a:t>	From </a:t>
            </a:r>
            <a:r>
              <a:rPr lang="en-US" sz="1800" dirty="0">
                <a:latin typeface="+mn-lt"/>
              </a:rPr>
              <a:t>conceptualization to Decommissioning, the whole review process have been divided into Seven different Phases. Each phase is called “A Gate”. Specific </a:t>
            </a:r>
            <a:r>
              <a:rPr lang="en-US" sz="1800" dirty="0" smtClean="0">
                <a:latin typeface="+mn-lt"/>
              </a:rPr>
              <a:t>Check Lists </a:t>
            </a:r>
            <a:r>
              <a:rPr lang="en-US" sz="1800" dirty="0">
                <a:latin typeface="+mn-lt"/>
              </a:rPr>
              <a:t>are prepared with regard to each </a:t>
            </a:r>
            <a:r>
              <a:rPr lang="en-US" sz="1800" dirty="0" smtClean="0">
                <a:latin typeface="+mn-lt"/>
              </a:rPr>
              <a:t>GATE </a:t>
            </a:r>
            <a:r>
              <a:rPr lang="en-US" sz="1800" dirty="0">
                <a:latin typeface="+mn-lt"/>
              </a:rPr>
              <a:t>and audits are conducted at each stage. Audit observations, depending upon the severity category are needed to be closed appropriately prior to move on to next level of activities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pic>
        <p:nvPicPr>
          <p:cNvPr id="2" name="Picture 2" descr="D:\KVSNHL SASTRY\_MG_6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1" y="5274818"/>
            <a:ext cx="1908000" cy="12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KVSNHL SASTRY\_MG_196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734" y="5274819"/>
            <a:ext cx="1908000" cy="12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KVSNHL SASTRY\New folder\YE0N1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326" y="5274818"/>
            <a:ext cx="1908000" cy="12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VSNHL SASTRY\New folder\YE0N1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502" y="5262894"/>
            <a:ext cx="1908000" cy="1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KVSNHL SASTRY\New folder\YE0N2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638" y="5274819"/>
            <a:ext cx="1908000" cy="127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6388" y="595755"/>
            <a:ext cx="8329612" cy="357559"/>
          </a:xfrm>
        </p:spPr>
        <p:txBody>
          <a:bodyPr/>
          <a:lstStyle/>
          <a:p>
            <a:r>
              <a:rPr lang="en-US" sz="2000" dirty="0" smtClean="0"/>
              <a:t>GATED PROCESS: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33350" y="6288643"/>
            <a:ext cx="7829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/>
              <a:t>Note : PHSER (PROJECT HSEQ REVIEW) CYCLE</a:t>
            </a:r>
            <a:endParaRPr lang="en-US" sz="1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1450" y="736267"/>
            <a:ext cx="9382125" cy="5486399"/>
            <a:chOff x="171450" y="600075"/>
            <a:chExt cx="9382125" cy="5486399"/>
          </a:xfrm>
        </p:grpSpPr>
        <p:grpSp>
          <p:nvGrpSpPr>
            <p:cNvPr id="64" name="Group 63"/>
            <p:cNvGrpSpPr/>
            <p:nvPr/>
          </p:nvGrpSpPr>
          <p:grpSpPr>
            <a:xfrm>
              <a:off x="2632759" y="1451510"/>
              <a:ext cx="4619622" cy="4347091"/>
              <a:chOff x="3525663" y="1998664"/>
              <a:chExt cx="2851325" cy="2873374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4312444" y="1998664"/>
                <a:ext cx="1207295" cy="1524000"/>
              </a:xfrm>
              <a:custGeom>
                <a:avLst/>
                <a:gdLst>
                  <a:gd name="connsiteX0" fmla="*/ 0 w 1195388"/>
                  <a:gd name="connsiteY0" fmla="*/ 314325 h 1524000"/>
                  <a:gd name="connsiteX1" fmla="*/ 623888 w 1195388"/>
                  <a:gd name="connsiteY1" fmla="*/ 0 h 1524000"/>
                  <a:gd name="connsiteX2" fmla="*/ 1195388 w 1195388"/>
                  <a:gd name="connsiteY2" fmla="*/ 271463 h 1524000"/>
                  <a:gd name="connsiteX3" fmla="*/ 628650 w 1195388"/>
                  <a:gd name="connsiteY3" fmla="*/ 1524000 h 1524000"/>
                  <a:gd name="connsiteX4" fmla="*/ 0 w 1195388"/>
                  <a:gd name="connsiteY4" fmla="*/ 314325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5388" h="1524000">
                    <a:moveTo>
                      <a:pt x="0" y="314325"/>
                    </a:moveTo>
                    <a:lnTo>
                      <a:pt x="623888" y="0"/>
                    </a:lnTo>
                    <a:lnTo>
                      <a:pt x="1195388" y="271463"/>
                    </a:lnTo>
                    <a:lnTo>
                      <a:pt x="628650" y="1524000"/>
                    </a:lnTo>
                    <a:lnTo>
                      <a:pt x="0" y="31432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 smtClean="0">
                  <a:solidFill>
                    <a:srgbClr val="000080"/>
                  </a:solidFill>
                  <a:latin typeface="Arial Rounded MT Bold" pitchFamily="34" charset="0"/>
                </a:endParaRPr>
              </a:p>
              <a:p>
                <a:pPr algn="ctr"/>
                <a:endParaRPr lang="en-US" sz="1100" dirty="0" smtClean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PHSER -  I</a:t>
                </a:r>
              </a:p>
              <a:p>
                <a:pPr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Exploration </a:t>
                </a:r>
                <a:r>
                  <a:rPr lang="en-US" sz="1100" dirty="0">
                    <a:solidFill>
                      <a:srgbClr val="000099"/>
                    </a:solidFill>
                    <a:latin typeface="Arial Rounded MT Bold" pitchFamily="34" charset="0"/>
                  </a:rPr>
                  <a:t>&amp; </a:t>
                </a:r>
                <a:endParaRPr lang="en-US" sz="1100" dirty="0" smtClean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Appraisal</a:t>
                </a:r>
                <a:endParaRPr lang="en-US" sz="1100" dirty="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940052" y="2268593"/>
                <a:ext cx="1295401" cy="1252538"/>
              </a:xfrm>
              <a:custGeom>
                <a:avLst/>
                <a:gdLst>
                  <a:gd name="connsiteX0" fmla="*/ 585787 w 1295400"/>
                  <a:gd name="connsiteY0" fmla="*/ 0 h 1252538"/>
                  <a:gd name="connsiteX1" fmla="*/ 1147762 w 1295400"/>
                  <a:gd name="connsiteY1" fmla="*/ 285750 h 1252538"/>
                  <a:gd name="connsiteX2" fmla="*/ 1295400 w 1295400"/>
                  <a:gd name="connsiteY2" fmla="*/ 942975 h 1252538"/>
                  <a:gd name="connsiteX3" fmla="*/ 0 w 1295400"/>
                  <a:gd name="connsiteY3" fmla="*/ 1252538 h 1252538"/>
                  <a:gd name="connsiteX4" fmla="*/ 585787 w 1295400"/>
                  <a:gd name="connsiteY4" fmla="*/ 0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252538">
                    <a:moveTo>
                      <a:pt x="585787" y="0"/>
                    </a:moveTo>
                    <a:lnTo>
                      <a:pt x="1147762" y="285750"/>
                    </a:lnTo>
                    <a:lnTo>
                      <a:pt x="1295400" y="942975"/>
                    </a:lnTo>
                    <a:lnTo>
                      <a:pt x="0" y="1252538"/>
                    </a:lnTo>
                    <a:lnTo>
                      <a:pt x="585787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  </a:t>
                </a:r>
              </a:p>
              <a:p>
                <a:pPr lvl="0" algn="ctr"/>
                <a:endParaRPr lang="en-US" sz="1100" dirty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lvl="0"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PHSER – II        </a:t>
                </a:r>
              </a:p>
              <a:p>
                <a:pPr lvl="0" algn="l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           Development</a:t>
                </a:r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948238" y="3224213"/>
                <a:ext cx="1428750" cy="1114425"/>
              </a:xfrm>
              <a:custGeom>
                <a:avLst/>
                <a:gdLst>
                  <a:gd name="connsiteX0" fmla="*/ 1295400 w 1428750"/>
                  <a:gd name="connsiteY0" fmla="*/ 0 h 1114425"/>
                  <a:gd name="connsiteX1" fmla="*/ 1428750 w 1428750"/>
                  <a:gd name="connsiteY1" fmla="*/ 614362 h 1114425"/>
                  <a:gd name="connsiteX2" fmla="*/ 1047750 w 1428750"/>
                  <a:gd name="connsiteY2" fmla="*/ 1114425 h 1114425"/>
                  <a:gd name="connsiteX3" fmla="*/ 0 w 1428750"/>
                  <a:gd name="connsiteY3" fmla="*/ 304800 h 1114425"/>
                  <a:gd name="connsiteX4" fmla="*/ 1295400 w 1428750"/>
                  <a:gd name="connsiteY4" fmla="*/ 0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0" h="1114425">
                    <a:moveTo>
                      <a:pt x="1295400" y="0"/>
                    </a:moveTo>
                    <a:lnTo>
                      <a:pt x="1428750" y="614362"/>
                    </a:lnTo>
                    <a:lnTo>
                      <a:pt x="1047750" y="1114425"/>
                    </a:lnTo>
                    <a:lnTo>
                      <a:pt x="0" y="304800"/>
                    </a:lnTo>
                    <a:lnTo>
                      <a:pt x="129540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 </a:t>
                </a:r>
              </a:p>
              <a:p>
                <a:pPr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en-US" sz="1100" dirty="0">
                    <a:solidFill>
                      <a:srgbClr val="000099"/>
                    </a:solidFill>
                    <a:latin typeface="Arial Rounded MT Bold" pitchFamily="34" charset="0"/>
                  </a:rPr>
                  <a:t> </a:t>
                </a:r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    </a:t>
                </a:r>
              </a:p>
              <a:p>
                <a:pPr algn="ctr"/>
                <a:r>
                  <a:rPr lang="en-US" sz="1100" dirty="0">
                    <a:solidFill>
                      <a:srgbClr val="000099"/>
                    </a:solidFill>
                    <a:latin typeface="Arial Rounded MT Bold" pitchFamily="34" charset="0"/>
                  </a:rPr>
                  <a:t> </a:t>
                </a:r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      PHSER – III     </a:t>
                </a:r>
              </a:p>
              <a:p>
                <a:pPr algn="ctr"/>
                <a:r>
                  <a:rPr lang="en-US" sz="1100" dirty="0">
                    <a:solidFill>
                      <a:srgbClr val="000099"/>
                    </a:solidFill>
                    <a:latin typeface="Arial Rounded MT Bold" pitchFamily="34" charset="0"/>
                  </a:rPr>
                  <a:t> </a:t>
                </a:r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     Design</a:t>
                </a:r>
              </a:p>
              <a:p>
                <a:pPr lvl="0" algn="ctr"/>
                <a:endParaRPr lang="en-US" sz="1100" dirty="0">
                  <a:latin typeface="Arial Rounded MT Bold" pitchFamily="34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4948238" y="3538538"/>
                <a:ext cx="1042987" cy="1333500"/>
              </a:xfrm>
              <a:custGeom>
                <a:avLst/>
                <a:gdLst>
                  <a:gd name="connsiteX0" fmla="*/ 1042987 w 1042987"/>
                  <a:gd name="connsiteY0" fmla="*/ 819150 h 1333500"/>
                  <a:gd name="connsiteX1" fmla="*/ 638175 w 1042987"/>
                  <a:gd name="connsiteY1" fmla="*/ 1333500 h 1333500"/>
                  <a:gd name="connsiteX2" fmla="*/ 4762 w 1042987"/>
                  <a:gd name="connsiteY2" fmla="*/ 1333500 h 1333500"/>
                  <a:gd name="connsiteX3" fmla="*/ 0 w 1042987"/>
                  <a:gd name="connsiteY3" fmla="*/ 0 h 1333500"/>
                  <a:gd name="connsiteX4" fmla="*/ 1042987 w 1042987"/>
                  <a:gd name="connsiteY4" fmla="*/ 81915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987" h="1333500">
                    <a:moveTo>
                      <a:pt x="1042987" y="819150"/>
                    </a:moveTo>
                    <a:lnTo>
                      <a:pt x="638175" y="1333500"/>
                    </a:lnTo>
                    <a:lnTo>
                      <a:pt x="4762" y="1333500"/>
                    </a:lnTo>
                    <a:cubicBezTo>
                      <a:pt x="3175" y="889000"/>
                      <a:pt x="1587" y="444500"/>
                      <a:pt x="0" y="0"/>
                    </a:cubicBezTo>
                    <a:lnTo>
                      <a:pt x="1042987" y="81915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100" dirty="0" smtClean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lvl="0" algn="ctr"/>
                <a:endParaRPr lang="en-US" sz="1100" dirty="0" smtClean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lvl="0" algn="ctr"/>
                <a:endParaRPr lang="en-US" sz="1100" dirty="0" smtClean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lvl="0" algn="l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PHSER – IV</a:t>
                </a:r>
              </a:p>
              <a:p>
                <a:pPr lvl="0" algn="l"/>
                <a:r>
                  <a:rPr lang="en-US" sz="1100" dirty="0">
                    <a:solidFill>
                      <a:srgbClr val="000099"/>
                    </a:solidFill>
                    <a:latin typeface="Arial Rounded MT Bold" pitchFamily="34" charset="0"/>
                  </a:rPr>
                  <a:t> </a:t>
                </a:r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Construction</a:t>
                </a:r>
                <a:endParaRPr lang="en-US" sz="1100" dirty="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925244" y="3527680"/>
                <a:ext cx="1009650" cy="1343025"/>
              </a:xfrm>
              <a:custGeom>
                <a:avLst/>
                <a:gdLst>
                  <a:gd name="connsiteX0" fmla="*/ 1009650 w 1009650"/>
                  <a:gd name="connsiteY0" fmla="*/ 1343025 h 1343025"/>
                  <a:gd name="connsiteX1" fmla="*/ 376237 w 1009650"/>
                  <a:gd name="connsiteY1" fmla="*/ 1333500 h 1343025"/>
                  <a:gd name="connsiteX2" fmla="*/ 0 w 1009650"/>
                  <a:gd name="connsiteY2" fmla="*/ 842962 h 1343025"/>
                  <a:gd name="connsiteX3" fmla="*/ 1000125 w 1009650"/>
                  <a:gd name="connsiteY3" fmla="*/ 0 h 1343025"/>
                  <a:gd name="connsiteX4" fmla="*/ 1009650 w 1009650"/>
                  <a:gd name="connsiteY4" fmla="*/ 1343025 h 134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9650" h="1343025">
                    <a:moveTo>
                      <a:pt x="1009650" y="1343025"/>
                    </a:moveTo>
                    <a:lnTo>
                      <a:pt x="376237" y="1333500"/>
                    </a:lnTo>
                    <a:lnTo>
                      <a:pt x="0" y="842962"/>
                    </a:lnTo>
                    <a:lnTo>
                      <a:pt x="1000125" y="0"/>
                    </a:lnTo>
                    <a:lnTo>
                      <a:pt x="1009650" y="134302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 anchorCtr="0"/>
              <a:lstStyle/>
              <a:p>
                <a:pPr lvl="0"/>
                <a:endParaRPr lang="en-US" sz="1100" dirty="0" smtClean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lvl="0"/>
                <a:endParaRPr lang="en-US" sz="1100" dirty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lvl="0"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</a:t>
                </a:r>
              </a:p>
              <a:p>
                <a:pPr lvl="0"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  PHSER – V</a:t>
                </a:r>
              </a:p>
              <a:p>
                <a:pPr lvl="0" algn="ctr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Pre- Commissioning</a:t>
                </a:r>
                <a:endParaRPr lang="en-US" sz="1100" dirty="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525663" y="3209131"/>
                <a:ext cx="1419225" cy="1138237"/>
              </a:xfrm>
              <a:custGeom>
                <a:avLst/>
                <a:gdLst>
                  <a:gd name="connsiteX0" fmla="*/ 404812 w 1419225"/>
                  <a:gd name="connsiteY0" fmla="*/ 1171575 h 1171575"/>
                  <a:gd name="connsiteX1" fmla="*/ 0 w 1419225"/>
                  <a:gd name="connsiteY1" fmla="*/ 642938 h 1171575"/>
                  <a:gd name="connsiteX2" fmla="*/ 142875 w 1419225"/>
                  <a:gd name="connsiteY2" fmla="*/ 0 h 1171575"/>
                  <a:gd name="connsiteX3" fmla="*/ 1419225 w 1419225"/>
                  <a:gd name="connsiteY3" fmla="*/ 319088 h 1171575"/>
                  <a:gd name="connsiteX4" fmla="*/ 404812 w 1419225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25" h="1171575">
                    <a:moveTo>
                      <a:pt x="404812" y="1171575"/>
                    </a:moveTo>
                    <a:lnTo>
                      <a:pt x="0" y="642938"/>
                    </a:lnTo>
                    <a:lnTo>
                      <a:pt x="142875" y="0"/>
                    </a:lnTo>
                    <a:lnTo>
                      <a:pt x="1419225" y="319088"/>
                    </a:lnTo>
                    <a:lnTo>
                      <a:pt x="404812" y="1171575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Arial Rounded MT Bold" pitchFamily="34" charset="0"/>
                  </a:rPr>
                  <a:t>PHSER – </a:t>
                </a:r>
                <a:r>
                  <a:rPr lang="en-US" sz="1100" dirty="0" smtClean="0">
                    <a:solidFill>
                      <a:schemeClr val="tx1"/>
                    </a:solidFill>
                    <a:latin typeface="Arial Rounded MT Bold" pitchFamily="34" charset="0"/>
                  </a:rPr>
                  <a:t>VI</a:t>
                </a:r>
                <a:endParaRPr lang="en-US" sz="1100" dirty="0">
                  <a:solidFill>
                    <a:schemeClr val="tx1"/>
                  </a:solidFill>
                  <a:latin typeface="Arial Rounded MT Bold" pitchFamily="34" charset="0"/>
                </a:endParaRPr>
              </a:p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  <a:latin typeface="Arial Rounded MT Bold" pitchFamily="34" charset="0"/>
                  </a:rPr>
                  <a:t>Start-up</a:t>
                </a:r>
                <a:endParaRPr lang="en-US" sz="1100" dirty="0">
                  <a:solidFill>
                    <a:schemeClr val="tx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677921" y="2305102"/>
                <a:ext cx="1261088" cy="1233436"/>
              </a:xfrm>
              <a:custGeom>
                <a:avLst/>
                <a:gdLst>
                  <a:gd name="connsiteX0" fmla="*/ 0 w 1276350"/>
                  <a:gd name="connsiteY0" fmla="*/ 881062 h 1214437"/>
                  <a:gd name="connsiteX1" fmla="*/ 138113 w 1276350"/>
                  <a:gd name="connsiteY1" fmla="*/ 252412 h 1214437"/>
                  <a:gd name="connsiteX2" fmla="*/ 638175 w 1276350"/>
                  <a:gd name="connsiteY2" fmla="*/ 0 h 1214437"/>
                  <a:gd name="connsiteX3" fmla="*/ 1276350 w 1276350"/>
                  <a:gd name="connsiteY3" fmla="*/ 1214437 h 1214437"/>
                  <a:gd name="connsiteX4" fmla="*/ 0 w 1276350"/>
                  <a:gd name="connsiteY4" fmla="*/ 881062 h 12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350" h="1214437">
                    <a:moveTo>
                      <a:pt x="0" y="881062"/>
                    </a:moveTo>
                    <a:lnTo>
                      <a:pt x="138113" y="252412"/>
                    </a:lnTo>
                    <a:lnTo>
                      <a:pt x="638175" y="0"/>
                    </a:lnTo>
                    <a:lnTo>
                      <a:pt x="1276350" y="1214437"/>
                    </a:lnTo>
                    <a:lnTo>
                      <a:pt x="0" y="881062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100" dirty="0" smtClean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algn="l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   PHSER - VII</a:t>
                </a:r>
                <a:endParaRPr lang="en-US" sz="1100" dirty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algn="l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   Abandonment / </a:t>
                </a:r>
              </a:p>
              <a:p>
                <a:pPr algn="l"/>
                <a:r>
                  <a:rPr lang="en-US" sz="1100" dirty="0" smtClean="0">
                    <a:solidFill>
                      <a:srgbClr val="000099"/>
                    </a:solidFill>
                    <a:latin typeface="Arial Rounded MT Bold" pitchFamily="34" charset="0"/>
                  </a:rPr>
                  <a:t> De-Commissioning</a:t>
                </a:r>
                <a:endParaRPr lang="en-US" sz="1100" dirty="0">
                  <a:solidFill>
                    <a:srgbClr val="000099"/>
                  </a:solidFill>
                  <a:latin typeface="Arial Rounded MT Bold" pitchFamily="34" charset="0"/>
                </a:endParaRPr>
              </a:p>
              <a:p>
                <a:pPr algn="ctr"/>
                <a:endParaRPr lang="en-US" sz="1100" dirty="0">
                  <a:latin typeface="Arial Rounded MT Bold" pitchFamily="34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 flipH="1" flipV="1">
              <a:off x="4943475" y="1104900"/>
              <a:ext cx="3921" cy="346610"/>
            </a:xfrm>
            <a:prstGeom prst="straightConnector1">
              <a:avLst/>
            </a:prstGeom>
            <a:ln w="19050">
              <a:solidFill>
                <a:srgbClr val="00009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7004820" y="1451510"/>
              <a:ext cx="2272530" cy="5048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Engineering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, Quality, HSE, </a:t>
              </a:r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Projects, Legal 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Assurance</a:t>
              </a:r>
            </a:p>
          </p:txBody>
        </p:sp>
        <p:cxnSp>
          <p:nvCxnSpPr>
            <p:cNvPr id="80" name="Straight Arrow Connector 79"/>
            <p:cNvCxnSpPr>
              <a:stCxn id="58" idx="1"/>
            </p:cNvCxnSpPr>
            <p:nvPr/>
          </p:nvCxnSpPr>
          <p:spPr>
            <a:xfrm flipV="1">
              <a:off x="6783873" y="1956335"/>
              <a:ext cx="220947" cy="335855"/>
            </a:xfrm>
            <a:prstGeom prst="straightConnector1">
              <a:avLst/>
            </a:prstGeom>
            <a:ln w="19050">
              <a:solidFill>
                <a:srgbClr val="00009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7749553" y="3769731"/>
              <a:ext cx="1804022" cy="4755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Engineering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, Quality, HSE, </a:t>
              </a:r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Projects</a:t>
              </a:r>
            </a:p>
          </p:txBody>
        </p:sp>
        <p:cxnSp>
          <p:nvCxnSpPr>
            <p:cNvPr id="84" name="Straight Arrow Connector 83"/>
            <p:cNvCxnSpPr>
              <a:endCxn id="83" idx="1"/>
            </p:cNvCxnSpPr>
            <p:nvPr/>
          </p:nvCxnSpPr>
          <p:spPr>
            <a:xfrm flipV="1">
              <a:off x="7252381" y="4007500"/>
              <a:ext cx="497172" cy="237770"/>
            </a:xfrm>
            <a:prstGeom prst="straightConnector1">
              <a:avLst/>
            </a:prstGeom>
            <a:ln w="19050">
              <a:solidFill>
                <a:srgbClr val="00009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6598956" y="5568589"/>
              <a:ext cx="1804022" cy="4755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Engineering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, Quality, HSE, </a:t>
              </a:r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Projects</a:t>
              </a:r>
            </a:p>
          </p:txBody>
        </p:sp>
        <p:cxnSp>
          <p:nvCxnSpPr>
            <p:cNvPr id="89" name="Straight Arrow Connector 88"/>
            <p:cNvCxnSpPr>
              <a:stCxn id="60" idx="1"/>
              <a:endCxn id="88" idx="1"/>
            </p:cNvCxnSpPr>
            <p:nvPr/>
          </p:nvCxnSpPr>
          <p:spPr>
            <a:xfrm>
              <a:off x="5971518" y="5798601"/>
              <a:ext cx="627438" cy="7757"/>
            </a:xfrm>
            <a:prstGeom prst="straightConnector1">
              <a:avLst/>
            </a:prstGeom>
            <a:ln w="19050">
              <a:solidFill>
                <a:srgbClr val="00009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1418975" y="5484631"/>
              <a:ext cx="1804022" cy="6018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Engineering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, Quality, HSE, </a:t>
              </a:r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Projects, Operation</a:t>
              </a:r>
            </a:p>
          </p:txBody>
        </p:sp>
        <p:cxnSp>
          <p:nvCxnSpPr>
            <p:cNvPr id="92" name="Straight Arrow Connector 91"/>
            <p:cNvCxnSpPr>
              <a:stCxn id="61" idx="1"/>
              <a:endCxn id="91" idx="3"/>
            </p:cNvCxnSpPr>
            <p:nvPr/>
          </p:nvCxnSpPr>
          <p:spPr>
            <a:xfrm flipH="1">
              <a:off x="3222997" y="5782174"/>
              <a:ext cx="666717" cy="3379"/>
            </a:xfrm>
            <a:prstGeom prst="straightConnector1">
              <a:avLst/>
            </a:prstGeom>
            <a:ln w="19050">
              <a:solidFill>
                <a:srgbClr val="00009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171450" y="3986681"/>
              <a:ext cx="2019300" cy="5948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Engineering, 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Quality, HSE, </a:t>
              </a:r>
              <a:endParaRPr lang="en-US" sz="1100" dirty="0" smtClean="0">
                <a:solidFill>
                  <a:srgbClr val="000099"/>
                </a:solidFill>
                <a:latin typeface="Arial Rounded MT Bold" pitchFamily="34" charset="0"/>
              </a:endParaRPr>
            </a:p>
            <a:p>
              <a:pPr algn="ctr"/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Projects, Operation, </a:t>
              </a:r>
            </a:p>
            <a:p>
              <a:pPr algn="ctr"/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Asset 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Integrity</a:t>
              </a:r>
            </a:p>
          </p:txBody>
        </p:sp>
        <p:cxnSp>
          <p:nvCxnSpPr>
            <p:cNvPr id="102" name="Straight Arrow Connector 101"/>
            <p:cNvCxnSpPr>
              <a:stCxn id="62" idx="1"/>
            </p:cNvCxnSpPr>
            <p:nvPr/>
          </p:nvCxnSpPr>
          <p:spPr>
            <a:xfrm flipH="1" flipV="1">
              <a:off x="2190750" y="4224451"/>
              <a:ext cx="442009" cy="3373"/>
            </a:xfrm>
            <a:prstGeom prst="straightConnector1">
              <a:avLst/>
            </a:prstGeom>
            <a:ln w="19050">
              <a:solidFill>
                <a:srgbClr val="00009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3816735" y="600075"/>
              <a:ext cx="2272530" cy="5048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G&amp;G, </a:t>
              </a:r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Petroleum Engineering, 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HSE, Quality, Legal Assurance</a:t>
              </a:r>
            </a:p>
          </p:txBody>
        </p:sp>
        <p:cxnSp>
          <p:nvCxnSpPr>
            <p:cNvPr id="107" name="Straight Arrow Connector 106"/>
            <p:cNvCxnSpPr>
              <a:stCxn id="63" idx="1"/>
            </p:cNvCxnSpPr>
            <p:nvPr/>
          </p:nvCxnSpPr>
          <p:spPr>
            <a:xfrm flipH="1" flipV="1">
              <a:off x="2762251" y="1956335"/>
              <a:ext cx="338281" cy="346626"/>
            </a:xfrm>
            <a:prstGeom prst="straightConnector1">
              <a:avLst/>
            </a:prstGeom>
            <a:ln w="19050">
              <a:solidFill>
                <a:srgbClr val="00009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489721" y="1433642"/>
              <a:ext cx="2272530" cy="5048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G&amp;G, </a:t>
              </a:r>
              <a:r>
                <a:rPr lang="en-US" sz="1100" dirty="0" smtClean="0">
                  <a:solidFill>
                    <a:srgbClr val="000099"/>
                  </a:solidFill>
                  <a:latin typeface="Arial Rounded MT Bold" pitchFamily="34" charset="0"/>
                </a:rPr>
                <a:t>Petroleum Engineering, </a:t>
              </a:r>
              <a:r>
                <a:rPr lang="en-US" sz="1100" dirty="0">
                  <a:solidFill>
                    <a:srgbClr val="000099"/>
                  </a:solidFill>
                  <a:latin typeface="Arial Rounded MT Bold" pitchFamily="34" charset="0"/>
                </a:rPr>
                <a:t>HSE, Quality, Legal Assurance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06388" y="517931"/>
            <a:ext cx="8329612" cy="357559"/>
          </a:xfrm>
        </p:spPr>
        <p:txBody>
          <a:bodyPr/>
          <a:lstStyle/>
          <a:p>
            <a:r>
              <a:rPr lang="en-US" sz="2000" dirty="0" smtClean="0"/>
              <a:t>GATED PROCESS: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173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Arrow Connector 122"/>
          <p:cNvCxnSpPr>
            <a:stCxn id="110" idx="0"/>
            <a:endCxn id="118" idx="2"/>
          </p:cNvCxnSpPr>
          <p:nvPr/>
        </p:nvCxnSpPr>
        <p:spPr>
          <a:xfrm flipV="1">
            <a:off x="7151824" y="1417522"/>
            <a:ext cx="1296712" cy="5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58152" y="1118188"/>
            <a:ext cx="9144469" cy="5370034"/>
            <a:chOff x="158152" y="943084"/>
            <a:chExt cx="9144469" cy="5370034"/>
          </a:xfrm>
        </p:grpSpPr>
        <p:sp>
          <p:nvSpPr>
            <p:cNvPr id="6" name="Rectangle 5"/>
            <p:cNvSpPr/>
            <p:nvPr/>
          </p:nvSpPr>
          <p:spPr>
            <a:xfrm>
              <a:off x="267578" y="1757691"/>
              <a:ext cx="791504" cy="540000"/>
            </a:xfrm>
            <a:custGeom>
              <a:avLst/>
              <a:gdLst>
                <a:gd name="connsiteX0" fmla="*/ 0 w 1343025"/>
                <a:gd name="connsiteY0" fmla="*/ 0 h 476250"/>
                <a:gd name="connsiteX1" fmla="*/ 1343025 w 1343025"/>
                <a:gd name="connsiteY1" fmla="*/ 0 h 476250"/>
                <a:gd name="connsiteX2" fmla="*/ 1343025 w 1343025"/>
                <a:gd name="connsiteY2" fmla="*/ 476250 h 476250"/>
                <a:gd name="connsiteX3" fmla="*/ 0 w 1343025"/>
                <a:gd name="connsiteY3" fmla="*/ 476250 h 476250"/>
                <a:gd name="connsiteX4" fmla="*/ 0 w 1343025"/>
                <a:gd name="connsiteY4" fmla="*/ 0 h 476250"/>
                <a:gd name="connsiteX0" fmla="*/ 0 w 1485900"/>
                <a:gd name="connsiteY0" fmla="*/ 0 h 476250"/>
                <a:gd name="connsiteX1" fmla="*/ 1343025 w 1485900"/>
                <a:gd name="connsiteY1" fmla="*/ 0 h 476250"/>
                <a:gd name="connsiteX2" fmla="*/ 1485900 w 1485900"/>
                <a:gd name="connsiteY2" fmla="*/ 476250 h 476250"/>
                <a:gd name="connsiteX3" fmla="*/ 0 w 1485900"/>
                <a:gd name="connsiteY3" fmla="*/ 476250 h 476250"/>
                <a:gd name="connsiteX4" fmla="*/ 0 w 1485900"/>
                <a:gd name="connsiteY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900" h="476250">
                  <a:moveTo>
                    <a:pt x="0" y="0"/>
                  </a:moveTo>
                  <a:lnTo>
                    <a:pt x="1343025" y="0"/>
                  </a:lnTo>
                  <a:lnTo>
                    <a:pt x="14859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99"/>
                  </a:solidFill>
                  <a:latin typeface="Arial Rounded MT Bold" pitchFamily="34" charset="0"/>
                </a:rPr>
                <a:t>Explore</a:t>
              </a:r>
              <a:endParaRPr lang="en-US" sz="12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7" name="Flowchart: Manual Operation 6"/>
            <p:cNvSpPr/>
            <p:nvPr/>
          </p:nvSpPr>
          <p:spPr>
            <a:xfrm>
              <a:off x="921922" y="1757691"/>
              <a:ext cx="647700" cy="540000"/>
            </a:xfrm>
            <a:prstGeom prst="flowChartManualOperat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9"/>
                  </a:solidFill>
                </a:rPr>
                <a:t>1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>
              <a:off x="1440082" y="1757691"/>
              <a:ext cx="1080000" cy="540000"/>
            </a:xfrm>
            <a:prstGeom prst="trapezoi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99"/>
                  </a:solidFill>
                  <a:latin typeface="Arial Rounded MT Bold" pitchFamily="34" charset="0"/>
                </a:rPr>
                <a:t>Appraise</a:t>
              </a:r>
              <a:endParaRPr lang="en-US" sz="12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3" name="Flowchart: Manual Operation 12"/>
            <p:cNvSpPr/>
            <p:nvPr/>
          </p:nvSpPr>
          <p:spPr>
            <a:xfrm>
              <a:off x="2398422" y="1757691"/>
              <a:ext cx="647700" cy="540000"/>
            </a:xfrm>
            <a:prstGeom prst="flowChartManualOperat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9"/>
                  </a:solidFill>
                </a:rPr>
                <a:t>2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14" name="Trapezoid 13"/>
            <p:cNvSpPr/>
            <p:nvPr/>
          </p:nvSpPr>
          <p:spPr>
            <a:xfrm>
              <a:off x="2918690" y="1757691"/>
              <a:ext cx="1116000" cy="540000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99"/>
                  </a:solidFill>
                  <a:latin typeface="Arial Rounded MT Bold" pitchFamily="34" charset="0"/>
                </a:rPr>
                <a:t>Assess / Select</a:t>
              </a:r>
              <a:endParaRPr lang="en-US" sz="12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5" name="Flowchart: Manual Operation 14"/>
            <p:cNvSpPr/>
            <p:nvPr/>
          </p:nvSpPr>
          <p:spPr>
            <a:xfrm>
              <a:off x="3880746" y="1757691"/>
              <a:ext cx="647700" cy="540000"/>
            </a:xfrm>
            <a:prstGeom prst="flowChartManualOperat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9"/>
                  </a:solidFill>
                </a:rPr>
                <a:t>3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>
              <a:off x="4398906" y="1757691"/>
              <a:ext cx="1152000" cy="540000"/>
            </a:xfrm>
            <a:prstGeom prst="trapezoi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99"/>
                  </a:solidFill>
                  <a:latin typeface="Arial Rounded MT Bold" pitchFamily="34" charset="0"/>
                </a:rPr>
                <a:t>Define</a:t>
              </a:r>
              <a:endParaRPr lang="en-US" sz="12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7" name="Flowchart: Manual Operation 16"/>
            <p:cNvSpPr/>
            <p:nvPr/>
          </p:nvSpPr>
          <p:spPr>
            <a:xfrm>
              <a:off x="5259966" y="1757691"/>
              <a:ext cx="647700" cy="540000"/>
            </a:xfrm>
            <a:prstGeom prst="flowChartManualOperat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9"/>
                  </a:solidFill>
                </a:rPr>
                <a:t>4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18" name="Trapezoid 17"/>
            <p:cNvSpPr/>
            <p:nvPr/>
          </p:nvSpPr>
          <p:spPr>
            <a:xfrm>
              <a:off x="5770506" y="1757691"/>
              <a:ext cx="1116000" cy="540000"/>
            </a:xfrm>
            <a:prstGeom prst="trapezoi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99"/>
                  </a:solidFill>
                  <a:latin typeface="Arial Rounded MT Bold" pitchFamily="34" charset="0"/>
                </a:rPr>
                <a:t>Execute</a:t>
              </a:r>
              <a:endParaRPr lang="en-US" sz="12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9" name="Flowchart: Manual Operation 18"/>
            <p:cNvSpPr/>
            <p:nvPr/>
          </p:nvSpPr>
          <p:spPr>
            <a:xfrm>
              <a:off x="6725845" y="1757691"/>
              <a:ext cx="588818" cy="540000"/>
            </a:xfrm>
            <a:prstGeom prst="flowChartManualOperat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9"/>
                  </a:solidFill>
                </a:rPr>
                <a:t>5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20" name="Trapezoid 19"/>
            <p:cNvSpPr/>
            <p:nvPr/>
          </p:nvSpPr>
          <p:spPr>
            <a:xfrm>
              <a:off x="7200847" y="1757691"/>
              <a:ext cx="1440000" cy="540000"/>
            </a:xfrm>
            <a:prstGeom prst="trapezoi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99"/>
                  </a:solidFill>
                  <a:latin typeface="Arial Rounded MT Bold" pitchFamily="34" charset="0"/>
                </a:rPr>
                <a:t>Operate</a:t>
              </a:r>
              <a:endParaRPr lang="en-US" sz="12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21" name="Documents"/>
            <p:cNvSpPr>
              <a:spLocks noEditPoints="1" noChangeArrowheads="1"/>
            </p:cNvSpPr>
            <p:nvPr/>
          </p:nvSpPr>
          <p:spPr bwMode="auto">
            <a:xfrm>
              <a:off x="158152" y="3068731"/>
              <a:ext cx="900930" cy="130270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1200" b="1" dirty="0" smtClean="0"/>
                <a:t>Stage Gate </a:t>
              </a:r>
              <a:br>
                <a:rPr lang="en-US" sz="1200" b="1" dirty="0" smtClean="0"/>
              </a:br>
              <a:r>
                <a:rPr lang="en-US" sz="1200" b="1" dirty="0" smtClean="0"/>
                <a:t>Plan</a:t>
              </a:r>
              <a:endParaRPr lang="en-US" sz="1200" b="1" dirty="0"/>
            </a:p>
          </p:txBody>
        </p:sp>
        <p:cxnSp>
          <p:nvCxnSpPr>
            <p:cNvPr id="23" name="Straight Connector 22"/>
            <p:cNvCxnSpPr>
              <a:stCxn id="7" idx="2"/>
              <a:endCxn id="24" idx="3"/>
            </p:cNvCxnSpPr>
            <p:nvPr/>
          </p:nvCxnSpPr>
          <p:spPr>
            <a:xfrm>
              <a:off x="1245772" y="2297691"/>
              <a:ext cx="0" cy="2349464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 Diagonal Corner Rectangle 23"/>
            <p:cNvSpPr/>
            <p:nvPr/>
          </p:nvSpPr>
          <p:spPr>
            <a:xfrm>
              <a:off x="343898" y="4647155"/>
              <a:ext cx="1803748" cy="1143732"/>
            </a:xfrm>
            <a:prstGeom prst="round2DiagRect">
              <a:avLst>
                <a:gd name="adj1" fmla="val 29072"/>
                <a:gd name="adj2" fmla="val 0"/>
              </a:avLst>
            </a:prstGeom>
            <a:ln>
              <a:solidFill>
                <a:srgbClr val="00008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 Rounded MT Bold" pitchFamily="34" charset="0"/>
                </a:rPr>
                <a:t>Exploration Manager establishes stage gate plan for the specific investment. </a:t>
              </a:r>
            </a:p>
          </p:txBody>
        </p:sp>
        <p:cxnSp>
          <p:nvCxnSpPr>
            <p:cNvPr id="26" name="Straight Connector 25"/>
            <p:cNvCxnSpPr>
              <a:stCxn id="13" idx="2"/>
            </p:cNvCxnSpPr>
            <p:nvPr/>
          </p:nvCxnSpPr>
          <p:spPr>
            <a:xfrm>
              <a:off x="2722272" y="2297691"/>
              <a:ext cx="0" cy="4015427"/>
            </a:xfrm>
            <a:prstGeom prst="line">
              <a:avLst/>
            </a:prstGeom>
            <a:ln w="28575">
              <a:solidFill>
                <a:srgbClr val="99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176987" y="2299779"/>
              <a:ext cx="2557" cy="2347376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 Diagonal Corner Rectangle 27"/>
            <p:cNvSpPr/>
            <p:nvPr/>
          </p:nvSpPr>
          <p:spPr>
            <a:xfrm>
              <a:off x="2893639" y="4647155"/>
              <a:ext cx="1757418" cy="1228351"/>
            </a:xfrm>
            <a:prstGeom prst="round2DiagRect">
              <a:avLst>
                <a:gd name="adj1" fmla="val 21985"/>
                <a:gd name="adj2" fmla="val 0"/>
              </a:avLst>
            </a:prstGeom>
            <a:ln>
              <a:solidFill>
                <a:srgbClr val="00008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Arial Rounded MT Bold" pitchFamily="34" charset="0"/>
                </a:rPr>
                <a:t>Development Manager updates the stage gate plan for Gate – 2, Gate – 3 and Gate – 4a</a:t>
              </a:r>
              <a:endParaRPr lang="en-US" sz="1100" dirty="0">
                <a:latin typeface="Arial Rounded MT Bold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4974906" y="2931090"/>
              <a:ext cx="0" cy="3382028"/>
            </a:xfrm>
            <a:prstGeom prst="line">
              <a:avLst/>
            </a:prstGeom>
            <a:ln w="28575">
              <a:solidFill>
                <a:srgbClr val="99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2160" y="1037928"/>
              <a:ext cx="1142172" cy="370284"/>
            </a:xfrm>
            <a:prstGeom prst="snip2DiagRect">
              <a:avLst>
                <a:gd name="adj1" fmla="val 17397"/>
                <a:gd name="adj2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Arial Rounded MT Bold" pitchFamily="34" charset="0"/>
                </a:rPr>
                <a:t>Discovery</a:t>
              </a:r>
              <a:endParaRPr lang="en-US" sz="1400" dirty="0">
                <a:latin typeface="Arial Rounded MT Bold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67555" y="1018580"/>
              <a:ext cx="1489753" cy="408980"/>
            </a:xfrm>
            <a:prstGeom prst="snip2DiagRect">
              <a:avLst>
                <a:gd name="adj1" fmla="val 25414"/>
                <a:gd name="adj2" fmla="val 6379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algn="ctr">
                <a:defRPr sz="1400">
                  <a:latin typeface="Arial Rounded MT Bold" pitchFamily="34" charset="0"/>
                </a:defRPr>
              </a:lvl1pPr>
            </a:lstStyle>
            <a:p>
              <a:r>
                <a:rPr lang="en-US" dirty="0"/>
                <a:t>Commerciality</a:t>
              </a:r>
            </a:p>
          </p:txBody>
        </p:sp>
        <p:cxnSp>
          <p:nvCxnSpPr>
            <p:cNvPr id="35" name="Straight Arrow Connector 34"/>
            <p:cNvCxnSpPr>
              <a:stCxn id="7" idx="0"/>
              <a:endCxn id="31" idx="1"/>
            </p:cNvCxnSpPr>
            <p:nvPr/>
          </p:nvCxnSpPr>
          <p:spPr>
            <a:xfrm flipH="1" flipV="1">
              <a:off x="1233246" y="1408212"/>
              <a:ext cx="12526" cy="349479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3" idx="0"/>
              <a:endCxn id="32" idx="1"/>
            </p:cNvCxnSpPr>
            <p:nvPr/>
          </p:nvCxnSpPr>
          <p:spPr>
            <a:xfrm flipH="1" flipV="1">
              <a:off x="2712432" y="1427560"/>
              <a:ext cx="9840" cy="330131"/>
            </a:xfrm>
            <a:prstGeom prst="straightConnector1">
              <a:avLst/>
            </a:prstGeom>
            <a:ln w="28575">
              <a:solidFill>
                <a:srgbClr val="00008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520421" y="1035762"/>
              <a:ext cx="1477106" cy="367308"/>
            </a:xfrm>
            <a:prstGeom prst="snip2Diag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Arial Rounded MT Bold" pitchFamily="34" charset="0"/>
                </a:rPr>
                <a:t>Concept Select</a:t>
              </a:r>
              <a:endParaRPr lang="en-US" sz="1400" dirty="0">
                <a:latin typeface="Arial Rounded MT Bold" pitchFamily="34" charset="0"/>
              </a:endParaRPr>
            </a:p>
          </p:txBody>
        </p:sp>
        <p:cxnSp>
          <p:nvCxnSpPr>
            <p:cNvPr id="77" name="Straight Arrow Connector 76"/>
            <p:cNvCxnSpPr>
              <a:stCxn id="15" idx="0"/>
              <a:endCxn id="75" idx="1"/>
            </p:cNvCxnSpPr>
            <p:nvPr/>
          </p:nvCxnSpPr>
          <p:spPr>
            <a:xfrm flipV="1">
              <a:off x="4204596" y="1403070"/>
              <a:ext cx="54378" cy="354621"/>
            </a:xfrm>
            <a:prstGeom prst="straightConnector1">
              <a:avLst/>
            </a:prstGeom>
            <a:ln w="19050">
              <a:solidFill>
                <a:srgbClr val="0000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lowchart: Manual Operation 82"/>
            <p:cNvSpPr/>
            <p:nvPr/>
          </p:nvSpPr>
          <p:spPr>
            <a:xfrm>
              <a:off x="8523377" y="1759779"/>
              <a:ext cx="588818" cy="537912"/>
            </a:xfrm>
            <a:prstGeom prst="flowChartManualOperat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9"/>
                  </a:solidFill>
                </a:rPr>
                <a:t>6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67457" y="1043070"/>
              <a:ext cx="1142172" cy="370284"/>
            </a:xfrm>
            <a:prstGeom prst="snip2DiagRect">
              <a:avLst>
                <a:gd name="adj1" fmla="val 17397"/>
                <a:gd name="adj2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Arial Rounded MT Bold" pitchFamily="34" charset="0"/>
                </a:rPr>
                <a:t>Sanction</a:t>
              </a:r>
              <a:endParaRPr lang="en-US" sz="1400" dirty="0">
                <a:latin typeface="Arial Rounded MT Bold" pitchFamily="34" charset="0"/>
              </a:endParaRPr>
            </a:p>
          </p:txBody>
        </p:sp>
        <p:cxnSp>
          <p:nvCxnSpPr>
            <p:cNvPr id="95" name="Straight Arrow Connector 94"/>
            <p:cNvCxnSpPr>
              <a:stCxn id="17" idx="0"/>
              <a:endCxn id="94" idx="1"/>
            </p:cNvCxnSpPr>
            <p:nvPr/>
          </p:nvCxnSpPr>
          <p:spPr>
            <a:xfrm flipV="1">
              <a:off x="5583816" y="1413354"/>
              <a:ext cx="54727" cy="344337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lowchart: Manual Operation 102"/>
            <p:cNvSpPr/>
            <p:nvPr/>
          </p:nvSpPr>
          <p:spPr>
            <a:xfrm>
              <a:off x="3152840" y="2500965"/>
              <a:ext cx="647700" cy="430125"/>
            </a:xfrm>
            <a:prstGeom prst="flowChartManualOperat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99"/>
                  </a:solidFill>
                </a:rPr>
                <a:t>3a</a:t>
              </a:r>
              <a:endParaRPr lang="en-US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04" name="Flowchart: Manual Operation 103"/>
            <p:cNvSpPr/>
            <p:nvPr/>
          </p:nvSpPr>
          <p:spPr>
            <a:xfrm>
              <a:off x="4651056" y="2500965"/>
              <a:ext cx="647700" cy="430125"/>
            </a:xfrm>
            <a:prstGeom prst="flowChartManualOperat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99"/>
                  </a:solidFill>
                </a:rPr>
                <a:t>4a</a:t>
              </a:r>
              <a:endParaRPr lang="en-US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06" name="Documents"/>
            <p:cNvSpPr>
              <a:spLocks noEditPoints="1" noChangeArrowheads="1"/>
            </p:cNvSpPr>
            <p:nvPr/>
          </p:nvSpPr>
          <p:spPr bwMode="auto">
            <a:xfrm>
              <a:off x="3079553" y="3068731"/>
              <a:ext cx="900930" cy="130270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1200" b="1" dirty="0" smtClean="0"/>
                <a:t>Stage Gate </a:t>
              </a:r>
              <a:br>
                <a:rPr lang="en-US" sz="1200" b="1" dirty="0" smtClean="0"/>
              </a:br>
              <a:r>
                <a:rPr lang="en-US" sz="1200" b="1" dirty="0" smtClean="0"/>
                <a:t>Plan</a:t>
              </a:r>
              <a:endParaRPr lang="en-US" sz="12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413325" y="1057838"/>
              <a:ext cx="738499" cy="370284"/>
            </a:xfrm>
            <a:prstGeom prst="snip2DiagRect">
              <a:avLst>
                <a:gd name="adj1" fmla="val 17397"/>
                <a:gd name="adj2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Arial Rounded MT Bold" pitchFamily="34" charset="0"/>
                </a:rPr>
                <a:t>RFSU</a:t>
              </a:r>
              <a:endParaRPr lang="en-US" sz="1400" dirty="0">
                <a:latin typeface="Arial Rounded MT Bold" pitchFamily="34" charset="0"/>
              </a:endParaRPr>
            </a:p>
          </p:txBody>
        </p:sp>
        <p:cxnSp>
          <p:nvCxnSpPr>
            <p:cNvPr id="111" name="Straight Arrow Connector 110"/>
            <p:cNvCxnSpPr>
              <a:stCxn id="19" idx="0"/>
              <a:endCxn id="110" idx="1"/>
            </p:cNvCxnSpPr>
            <p:nvPr/>
          </p:nvCxnSpPr>
          <p:spPr>
            <a:xfrm flipH="1" flipV="1">
              <a:off x="6782575" y="1428122"/>
              <a:ext cx="237679" cy="329569"/>
            </a:xfrm>
            <a:prstGeom prst="straightConnector1">
              <a:avLst/>
            </a:prstGeom>
            <a:ln w="28575">
              <a:solidFill>
                <a:srgbClr val="00008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8448536" y="1057276"/>
              <a:ext cx="738499" cy="370284"/>
            </a:xfrm>
            <a:prstGeom prst="snip2DiagRect">
              <a:avLst>
                <a:gd name="adj1" fmla="val 17397"/>
                <a:gd name="adj2" fmla="val 16667"/>
              </a:avLst>
            </a:prstGeom>
            <a:solidFill>
              <a:srgbClr val="00B05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latin typeface="Arial Rounded MT Bold" pitchFamily="34" charset="0"/>
                </a:rPr>
                <a:t>PIA</a:t>
              </a:r>
              <a:endParaRPr lang="en-US" sz="1400" dirty="0">
                <a:latin typeface="Arial Rounded MT Bold" pitchFamily="34" charset="0"/>
              </a:endParaRPr>
            </a:p>
          </p:txBody>
        </p:sp>
        <p:cxnSp>
          <p:nvCxnSpPr>
            <p:cNvPr id="119" name="Straight Arrow Connector 118"/>
            <p:cNvCxnSpPr>
              <a:stCxn id="83" idx="0"/>
              <a:endCxn id="118" idx="1"/>
            </p:cNvCxnSpPr>
            <p:nvPr/>
          </p:nvCxnSpPr>
          <p:spPr>
            <a:xfrm flipV="1">
              <a:off x="8817786" y="1427560"/>
              <a:ext cx="0" cy="332219"/>
            </a:xfrm>
            <a:prstGeom prst="straightConnector1">
              <a:avLst/>
            </a:prstGeom>
            <a:ln w="28575">
              <a:solidFill>
                <a:srgbClr val="00008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7106472" y="943084"/>
              <a:ext cx="1366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/>
                <a:t> 6–12 Months</a:t>
              </a:r>
              <a:endParaRPr lang="en-US" b="1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368882" y="2313325"/>
              <a:ext cx="2557" cy="2347376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 Diagonal Corner Rectangle 39"/>
            <p:cNvSpPr/>
            <p:nvPr/>
          </p:nvSpPr>
          <p:spPr>
            <a:xfrm>
              <a:off x="5104535" y="4660701"/>
              <a:ext cx="1757418" cy="1228351"/>
            </a:xfrm>
            <a:prstGeom prst="round2DiagRect">
              <a:avLst>
                <a:gd name="adj1" fmla="val 21985"/>
                <a:gd name="adj2" fmla="val 0"/>
              </a:avLst>
            </a:prstGeom>
            <a:ln>
              <a:solidFill>
                <a:srgbClr val="00008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Arial Rounded MT Bold" pitchFamily="34" charset="0"/>
                </a:rPr>
                <a:t>Project Manager updates the stage gate plan for Project for Gate – 4 and Gate – 5</a:t>
              </a:r>
              <a:endParaRPr lang="en-US" sz="1100" dirty="0">
                <a:latin typeface="Arial Rounded MT Bold" pitchFamily="34" charset="0"/>
              </a:endParaRPr>
            </a:p>
          </p:txBody>
        </p:sp>
        <p:cxnSp>
          <p:nvCxnSpPr>
            <p:cNvPr id="41" name="Straight Connector 40"/>
            <p:cNvCxnSpPr>
              <a:endCxn id="19" idx="2"/>
            </p:cNvCxnSpPr>
            <p:nvPr/>
          </p:nvCxnSpPr>
          <p:spPr>
            <a:xfrm flipV="1">
              <a:off x="7020254" y="2297691"/>
              <a:ext cx="0" cy="3413588"/>
            </a:xfrm>
            <a:prstGeom prst="line">
              <a:avLst/>
            </a:prstGeom>
            <a:ln w="28575">
              <a:solidFill>
                <a:srgbClr val="99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Documents"/>
            <p:cNvSpPr>
              <a:spLocks noEditPoints="1" noChangeArrowheads="1"/>
            </p:cNvSpPr>
            <p:nvPr/>
          </p:nvSpPr>
          <p:spPr bwMode="auto">
            <a:xfrm>
              <a:off x="5317836" y="3068731"/>
              <a:ext cx="900930" cy="130270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1200" b="1" dirty="0" smtClean="0"/>
                <a:t>Stage Gate </a:t>
              </a:r>
              <a:br>
                <a:rPr lang="en-US" sz="1200" b="1" dirty="0" smtClean="0"/>
              </a:br>
              <a:r>
                <a:rPr lang="en-US" sz="1200" b="1" dirty="0" smtClean="0"/>
                <a:t>Plan</a:t>
              </a:r>
              <a:endParaRPr lang="en-US" sz="1200" b="1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809550" y="2278233"/>
              <a:ext cx="2557" cy="2347376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 Diagonal Corner Rectangle 45"/>
            <p:cNvSpPr/>
            <p:nvPr/>
          </p:nvSpPr>
          <p:spPr>
            <a:xfrm>
              <a:off x="7545203" y="4625609"/>
              <a:ext cx="1757418" cy="1228351"/>
            </a:xfrm>
            <a:prstGeom prst="round2DiagRect">
              <a:avLst>
                <a:gd name="adj1" fmla="val 21985"/>
                <a:gd name="adj2" fmla="val 0"/>
              </a:avLst>
            </a:prstGeom>
            <a:ln>
              <a:solidFill>
                <a:srgbClr val="00008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Arial Rounded MT Bold" pitchFamily="34" charset="0"/>
                </a:rPr>
                <a:t>Asset Manager updates the stage gate plan and closes it out after project investment review (Gate -6)</a:t>
              </a:r>
              <a:endParaRPr lang="en-US" sz="1100" dirty="0">
                <a:latin typeface="Arial Rounded MT Bold" pitchFamily="34" charset="0"/>
              </a:endParaRPr>
            </a:p>
          </p:txBody>
        </p:sp>
        <p:sp>
          <p:nvSpPr>
            <p:cNvPr id="47" name="Documents"/>
            <p:cNvSpPr>
              <a:spLocks noEditPoints="1" noChangeArrowheads="1"/>
            </p:cNvSpPr>
            <p:nvPr/>
          </p:nvSpPr>
          <p:spPr bwMode="auto">
            <a:xfrm>
              <a:off x="7349715" y="3068731"/>
              <a:ext cx="900930" cy="130270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1200" b="1" dirty="0" smtClean="0"/>
                <a:t>Stage Gate </a:t>
              </a:r>
              <a:br>
                <a:rPr lang="en-US" sz="1200" b="1" dirty="0" smtClean="0"/>
              </a:br>
              <a:r>
                <a:rPr lang="en-US" sz="1200" b="1" dirty="0" smtClean="0"/>
                <a:t>Plan</a:t>
              </a:r>
              <a:endParaRPr lang="en-US" sz="1200" b="1" dirty="0"/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306388" y="595755"/>
            <a:ext cx="8329612" cy="357559"/>
          </a:xfrm>
        </p:spPr>
        <p:txBody>
          <a:bodyPr/>
          <a:lstStyle/>
          <a:p>
            <a:r>
              <a:rPr lang="en-US" sz="2000" dirty="0" smtClean="0"/>
              <a:t>GATED PROCESS: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267578" y="1932795"/>
            <a:ext cx="791504" cy="540000"/>
          </a:xfrm>
          <a:custGeom>
            <a:avLst/>
            <a:gdLst>
              <a:gd name="connsiteX0" fmla="*/ 0 w 1343025"/>
              <a:gd name="connsiteY0" fmla="*/ 0 h 476250"/>
              <a:gd name="connsiteX1" fmla="*/ 1343025 w 1343025"/>
              <a:gd name="connsiteY1" fmla="*/ 0 h 476250"/>
              <a:gd name="connsiteX2" fmla="*/ 1343025 w 1343025"/>
              <a:gd name="connsiteY2" fmla="*/ 476250 h 476250"/>
              <a:gd name="connsiteX3" fmla="*/ 0 w 1343025"/>
              <a:gd name="connsiteY3" fmla="*/ 476250 h 476250"/>
              <a:gd name="connsiteX4" fmla="*/ 0 w 1343025"/>
              <a:gd name="connsiteY4" fmla="*/ 0 h 476250"/>
              <a:gd name="connsiteX0" fmla="*/ 0 w 1485900"/>
              <a:gd name="connsiteY0" fmla="*/ 0 h 476250"/>
              <a:gd name="connsiteX1" fmla="*/ 1343025 w 1485900"/>
              <a:gd name="connsiteY1" fmla="*/ 0 h 476250"/>
              <a:gd name="connsiteX2" fmla="*/ 1485900 w 1485900"/>
              <a:gd name="connsiteY2" fmla="*/ 476250 h 476250"/>
              <a:gd name="connsiteX3" fmla="*/ 0 w 1485900"/>
              <a:gd name="connsiteY3" fmla="*/ 476250 h 476250"/>
              <a:gd name="connsiteX4" fmla="*/ 0 w 1485900"/>
              <a:gd name="connsiteY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0"/>
                </a:moveTo>
                <a:lnTo>
                  <a:pt x="1343025" y="0"/>
                </a:lnTo>
                <a:lnTo>
                  <a:pt x="148590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99"/>
                </a:solidFill>
                <a:latin typeface="Arial Rounded MT Bold" pitchFamily="34" charset="0"/>
              </a:rPr>
              <a:t>Explore</a:t>
            </a:r>
            <a:endParaRPr lang="en-US" sz="12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8" name="Flowchart: Manual Operation 7"/>
          <p:cNvSpPr/>
          <p:nvPr/>
        </p:nvSpPr>
        <p:spPr>
          <a:xfrm>
            <a:off x="921922" y="1932795"/>
            <a:ext cx="647700" cy="54000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1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1440082" y="1932795"/>
            <a:ext cx="1080000" cy="540000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99"/>
                </a:solidFill>
                <a:latin typeface="Arial Rounded MT Bold" pitchFamily="34" charset="0"/>
              </a:rPr>
              <a:t>Appraise</a:t>
            </a:r>
            <a:endParaRPr lang="en-US" sz="12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10" name="Flowchart: Manual Operation 9"/>
          <p:cNvSpPr/>
          <p:nvPr/>
        </p:nvSpPr>
        <p:spPr>
          <a:xfrm>
            <a:off x="2398422" y="1932795"/>
            <a:ext cx="647700" cy="54000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2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2918690" y="1932795"/>
            <a:ext cx="1116000" cy="540000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99"/>
                </a:solidFill>
                <a:latin typeface="Arial Rounded MT Bold" pitchFamily="34" charset="0"/>
              </a:rPr>
              <a:t>Assess / Select</a:t>
            </a:r>
            <a:endParaRPr lang="en-US" sz="12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12" name="Flowchart: Manual Operation 11"/>
          <p:cNvSpPr/>
          <p:nvPr/>
        </p:nvSpPr>
        <p:spPr>
          <a:xfrm>
            <a:off x="3880746" y="1932795"/>
            <a:ext cx="647700" cy="54000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3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4398906" y="1932795"/>
            <a:ext cx="1152000" cy="540000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99"/>
                </a:solidFill>
                <a:latin typeface="Arial Rounded MT Bold" pitchFamily="34" charset="0"/>
              </a:rPr>
              <a:t>Define</a:t>
            </a:r>
            <a:endParaRPr lang="en-US" sz="12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14" name="Flowchart: Manual Operation 13"/>
          <p:cNvSpPr/>
          <p:nvPr/>
        </p:nvSpPr>
        <p:spPr>
          <a:xfrm>
            <a:off x="5259966" y="1932795"/>
            <a:ext cx="647700" cy="54000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4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5" name="Trapezoid 14"/>
          <p:cNvSpPr/>
          <p:nvPr/>
        </p:nvSpPr>
        <p:spPr>
          <a:xfrm>
            <a:off x="5770506" y="1932795"/>
            <a:ext cx="1116000" cy="540000"/>
          </a:xfrm>
          <a:prstGeom prst="trapezoi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99"/>
                </a:solidFill>
                <a:latin typeface="Arial Rounded MT Bold" pitchFamily="34" charset="0"/>
              </a:rPr>
              <a:t>Execute</a:t>
            </a:r>
            <a:endParaRPr lang="en-US" sz="12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16" name="Flowchart: Manual Operation 15"/>
          <p:cNvSpPr/>
          <p:nvPr/>
        </p:nvSpPr>
        <p:spPr>
          <a:xfrm>
            <a:off x="6725845" y="1932795"/>
            <a:ext cx="588818" cy="54000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5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7200847" y="1932795"/>
            <a:ext cx="1440000" cy="540000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99"/>
                </a:solidFill>
                <a:latin typeface="Arial Rounded MT Bold" pitchFamily="34" charset="0"/>
              </a:rPr>
              <a:t>Operate</a:t>
            </a:r>
            <a:endParaRPr lang="en-US" sz="12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160" y="1213032"/>
            <a:ext cx="1142172" cy="370284"/>
          </a:xfrm>
          <a:prstGeom prst="snip2DiagRect">
            <a:avLst>
              <a:gd name="adj1" fmla="val 17397"/>
              <a:gd name="adj2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Discovery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7555" y="1193684"/>
            <a:ext cx="1489753" cy="408980"/>
          </a:xfrm>
          <a:prstGeom prst="snip2DiagRect">
            <a:avLst>
              <a:gd name="adj1" fmla="val 25414"/>
              <a:gd name="adj2" fmla="val 637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 Rounded MT Bold" pitchFamily="34" charset="0"/>
              </a:defRPr>
            </a:lvl1pPr>
          </a:lstStyle>
          <a:p>
            <a:r>
              <a:rPr lang="en-US" dirty="0"/>
              <a:t>Commerciality</a:t>
            </a:r>
          </a:p>
        </p:txBody>
      </p:sp>
      <p:cxnSp>
        <p:nvCxnSpPr>
          <p:cNvPr id="27" name="Straight Arrow Connector 26"/>
          <p:cNvCxnSpPr>
            <a:stCxn id="8" idx="0"/>
            <a:endCxn id="25" idx="1"/>
          </p:cNvCxnSpPr>
          <p:nvPr/>
        </p:nvCxnSpPr>
        <p:spPr>
          <a:xfrm flipH="1" flipV="1">
            <a:off x="1233246" y="1583316"/>
            <a:ext cx="12526" cy="349479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0"/>
            <a:endCxn id="26" idx="1"/>
          </p:cNvCxnSpPr>
          <p:nvPr/>
        </p:nvCxnSpPr>
        <p:spPr>
          <a:xfrm flipH="1" flipV="1">
            <a:off x="2712432" y="1602664"/>
            <a:ext cx="9840" cy="330131"/>
          </a:xfrm>
          <a:prstGeom prst="straightConnector1">
            <a:avLst/>
          </a:prstGeom>
          <a:ln w="28575">
            <a:solidFill>
              <a:srgbClr val="00008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20421" y="1210866"/>
            <a:ext cx="1477106" cy="36730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Concept Select</a:t>
            </a:r>
            <a:endParaRPr lang="en-US" sz="1400" dirty="0">
              <a:latin typeface="Arial Rounded MT Bold" pitchFamily="34" charset="0"/>
            </a:endParaRPr>
          </a:p>
        </p:txBody>
      </p:sp>
      <p:cxnSp>
        <p:nvCxnSpPr>
          <p:cNvPr id="30" name="Straight Arrow Connector 29"/>
          <p:cNvCxnSpPr>
            <a:stCxn id="12" idx="0"/>
            <a:endCxn id="29" idx="1"/>
          </p:cNvCxnSpPr>
          <p:nvPr/>
        </p:nvCxnSpPr>
        <p:spPr>
          <a:xfrm flipV="1">
            <a:off x="4204596" y="1578174"/>
            <a:ext cx="54378" cy="354621"/>
          </a:xfrm>
          <a:prstGeom prst="straightConnector1">
            <a:avLst/>
          </a:prstGeom>
          <a:ln w="19050">
            <a:solidFill>
              <a:srgbClr val="0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Manual Operation 30"/>
          <p:cNvSpPr/>
          <p:nvPr/>
        </p:nvSpPr>
        <p:spPr>
          <a:xfrm>
            <a:off x="8523377" y="1934883"/>
            <a:ext cx="588818" cy="537912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6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67457" y="1218174"/>
            <a:ext cx="1142172" cy="370284"/>
          </a:xfrm>
          <a:prstGeom prst="snip2DiagRect">
            <a:avLst>
              <a:gd name="adj1" fmla="val 17397"/>
              <a:gd name="adj2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Sanction</a:t>
            </a:r>
            <a:endParaRPr lang="en-US" sz="1400" dirty="0">
              <a:latin typeface="Arial Rounded MT Bold" pitchFamily="34" charset="0"/>
            </a:endParaRPr>
          </a:p>
        </p:txBody>
      </p:sp>
      <p:cxnSp>
        <p:nvCxnSpPr>
          <p:cNvPr id="33" name="Straight Arrow Connector 32"/>
          <p:cNvCxnSpPr>
            <a:stCxn id="14" idx="0"/>
            <a:endCxn id="32" idx="1"/>
          </p:cNvCxnSpPr>
          <p:nvPr/>
        </p:nvCxnSpPr>
        <p:spPr>
          <a:xfrm flipV="1">
            <a:off x="5583816" y="1588458"/>
            <a:ext cx="54727" cy="344337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46797" y="1232942"/>
            <a:ext cx="738499" cy="370284"/>
          </a:xfrm>
          <a:prstGeom prst="snip2DiagRect">
            <a:avLst>
              <a:gd name="adj1" fmla="val 17397"/>
              <a:gd name="adj2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RFSU</a:t>
            </a:r>
            <a:endParaRPr lang="en-US" sz="1400" dirty="0">
              <a:latin typeface="Arial Rounded MT Bold" pitchFamily="34" charset="0"/>
            </a:endParaRPr>
          </a:p>
        </p:txBody>
      </p:sp>
      <p:cxnSp>
        <p:nvCxnSpPr>
          <p:cNvPr id="38" name="Straight Arrow Connector 37"/>
          <p:cNvCxnSpPr>
            <a:stCxn id="16" idx="0"/>
            <a:endCxn id="37" idx="1"/>
          </p:cNvCxnSpPr>
          <p:nvPr/>
        </p:nvCxnSpPr>
        <p:spPr>
          <a:xfrm flipH="1" flipV="1">
            <a:off x="7016047" y="1603226"/>
            <a:ext cx="4207" cy="329569"/>
          </a:xfrm>
          <a:prstGeom prst="straightConnector1">
            <a:avLst/>
          </a:prstGeom>
          <a:ln w="28575">
            <a:solidFill>
              <a:srgbClr val="00008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448536" y="1232380"/>
            <a:ext cx="738499" cy="370284"/>
          </a:xfrm>
          <a:prstGeom prst="snip2DiagRect">
            <a:avLst>
              <a:gd name="adj1" fmla="val 17397"/>
              <a:gd name="adj2" fmla="val 16667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latin typeface="Arial Rounded MT Bold" pitchFamily="34" charset="0"/>
              </a:rPr>
              <a:t>PIA</a:t>
            </a:r>
            <a:endParaRPr lang="en-US" sz="1400" dirty="0">
              <a:latin typeface="Arial Rounded MT Bold" pitchFamily="34" charset="0"/>
            </a:endParaRPr>
          </a:p>
        </p:txBody>
      </p:sp>
      <p:cxnSp>
        <p:nvCxnSpPr>
          <p:cNvPr id="40" name="Straight Arrow Connector 39"/>
          <p:cNvCxnSpPr>
            <a:stCxn id="31" idx="0"/>
            <a:endCxn id="39" idx="1"/>
          </p:cNvCxnSpPr>
          <p:nvPr/>
        </p:nvCxnSpPr>
        <p:spPr>
          <a:xfrm flipV="1">
            <a:off x="8817786" y="1602664"/>
            <a:ext cx="0" cy="332219"/>
          </a:xfrm>
          <a:prstGeom prst="straightConnector1">
            <a:avLst/>
          </a:prstGeom>
          <a:ln w="28575">
            <a:solidFill>
              <a:srgbClr val="00008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53820" y="1118586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 6–12 Months</a:t>
            </a:r>
            <a:endParaRPr lang="en-US" sz="1600" b="1" dirty="0"/>
          </a:p>
        </p:txBody>
      </p:sp>
      <p:cxnSp>
        <p:nvCxnSpPr>
          <p:cNvPr id="50" name="Straight Arrow Connector 49"/>
          <p:cNvCxnSpPr>
            <a:stCxn id="37" idx="0"/>
            <a:endCxn id="39" idx="2"/>
          </p:cNvCxnSpPr>
          <p:nvPr/>
        </p:nvCxnSpPr>
        <p:spPr>
          <a:xfrm flipV="1">
            <a:off x="7385296" y="1417522"/>
            <a:ext cx="1063240" cy="562"/>
          </a:xfrm>
          <a:prstGeom prst="straightConnector1">
            <a:avLst/>
          </a:prstGeom>
          <a:ln w="28575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Manual Operation 51"/>
          <p:cNvSpPr/>
          <p:nvPr/>
        </p:nvSpPr>
        <p:spPr>
          <a:xfrm>
            <a:off x="3152840" y="2559333"/>
            <a:ext cx="647700" cy="21600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99"/>
                </a:solidFill>
              </a:rPr>
              <a:t>3a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53" name="Flowchart: Manual Operation 52"/>
          <p:cNvSpPr/>
          <p:nvPr/>
        </p:nvSpPr>
        <p:spPr>
          <a:xfrm>
            <a:off x="4651056" y="2559333"/>
            <a:ext cx="647700" cy="21600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99"/>
                </a:solidFill>
              </a:rPr>
              <a:t>4a</a:t>
            </a:r>
            <a:endParaRPr lang="en-US" sz="1400" b="1" dirty="0">
              <a:solidFill>
                <a:srgbClr val="000099"/>
              </a:solidFill>
            </a:endParaRPr>
          </a:p>
        </p:txBody>
      </p:sp>
      <p:cxnSp>
        <p:nvCxnSpPr>
          <p:cNvPr id="55" name="Straight Connector 54"/>
          <p:cNvCxnSpPr>
            <a:stCxn id="8" idx="2"/>
            <a:endCxn id="97" idx="0"/>
          </p:cNvCxnSpPr>
          <p:nvPr/>
        </p:nvCxnSpPr>
        <p:spPr>
          <a:xfrm>
            <a:off x="1245772" y="2472795"/>
            <a:ext cx="1783" cy="2066568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2"/>
            <a:endCxn id="99" idx="0"/>
          </p:cNvCxnSpPr>
          <p:nvPr/>
        </p:nvCxnSpPr>
        <p:spPr>
          <a:xfrm flipH="1">
            <a:off x="2707011" y="2472795"/>
            <a:ext cx="15261" cy="2744087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2"/>
          </p:cNvCxnSpPr>
          <p:nvPr/>
        </p:nvCxnSpPr>
        <p:spPr>
          <a:xfrm>
            <a:off x="3476690" y="2775333"/>
            <a:ext cx="0" cy="1327510"/>
          </a:xfrm>
          <a:prstGeom prst="line">
            <a:avLst/>
          </a:prstGeom>
          <a:ln w="19050">
            <a:solidFill>
              <a:srgbClr val="99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100" idx="0"/>
          </p:cNvCxnSpPr>
          <p:nvPr/>
        </p:nvCxnSpPr>
        <p:spPr>
          <a:xfrm>
            <a:off x="4204596" y="2433883"/>
            <a:ext cx="20239" cy="3108589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01" idx="0"/>
          </p:cNvCxnSpPr>
          <p:nvPr/>
        </p:nvCxnSpPr>
        <p:spPr>
          <a:xfrm flipH="1">
            <a:off x="5395924" y="2476740"/>
            <a:ext cx="195681" cy="3663278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0196" y="2684974"/>
            <a:ext cx="2802644" cy="39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Arial Rounded MT Bold" pitchFamily="34" charset="0"/>
              </a:rPr>
              <a:t>Exploration activities, Seismic, Well Testing, Drilling Etc.,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75623" y="3174349"/>
            <a:ext cx="229183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Arial Rounded MT Bold" pitchFamily="34" charset="0"/>
              </a:rPr>
              <a:t>Field Development Planning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20082" y="3539601"/>
            <a:ext cx="937226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Rounded MT Bold" pitchFamily="34" charset="0"/>
              </a:rPr>
              <a:t>Feasibility Studies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97981" y="3539601"/>
            <a:ext cx="687159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 Rounded MT Bold" pitchFamily="34" charset="0"/>
              </a:rPr>
              <a:t>Pre-</a:t>
            </a:r>
            <a:r>
              <a:rPr lang="en-US" sz="1000" dirty="0" err="1" smtClean="0">
                <a:latin typeface="Arial Rounded MT Bold" pitchFamily="34" charset="0"/>
              </a:rPr>
              <a:t>Engg</a:t>
            </a:r>
            <a:r>
              <a:rPr lang="en-US" sz="1000" dirty="0" smtClean="0">
                <a:latin typeface="Arial Rounded MT Bold" pitchFamily="34" charset="0"/>
              </a:rPr>
              <a:t>.</a:t>
            </a:r>
            <a:endParaRPr lang="en-US" sz="1000" dirty="0">
              <a:latin typeface="Arial Rounded MT Bold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31785" y="3579623"/>
            <a:ext cx="638519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>
                <a:latin typeface="Arial Rounded MT Bold" pitchFamily="34" charset="0"/>
              </a:rPr>
              <a:t>FEED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20254" y="3145055"/>
            <a:ext cx="193892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38543" y="3145056"/>
            <a:ext cx="1939304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Arial Rounded MT Bold" pitchFamily="34" charset="0"/>
              </a:rPr>
              <a:t>Drilling / Well Completion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59967" y="3637991"/>
            <a:ext cx="1530744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Rounded MT Bold" pitchFamily="34" charset="0"/>
              </a:rPr>
              <a:t>Detailed Design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84994" y="3899601"/>
            <a:ext cx="1228592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Rounded MT Bold" pitchFamily="34" charset="0"/>
              </a:rPr>
              <a:t>Procurement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00055" y="4161211"/>
            <a:ext cx="1171028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Rounded MT Bold" pitchFamily="34" charset="0"/>
              </a:rPr>
              <a:t>Construction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17957" y="4422821"/>
            <a:ext cx="1333867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Rounded MT Bold" pitchFamily="34" charset="0"/>
              </a:rPr>
              <a:t>Commissioning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82575" y="4684431"/>
            <a:ext cx="828422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Rounded MT Bold" pitchFamily="34" charset="0"/>
              </a:rPr>
              <a:t>Start-up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7555" y="4539363"/>
            <a:ext cx="1440000" cy="59567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Approved, </a:t>
            </a:r>
            <a:r>
              <a:rPr lang="en-US" sz="1050" dirty="0" smtClean="0">
                <a:solidFill>
                  <a:srgbClr val="000099"/>
                </a:solidFill>
                <a:latin typeface="Arial Rounded MT Bold" pitchFamily="34" charset="0"/>
              </a:rPr>
              <a:t>Detailed Exploration Work Program </a:t>
            </a:r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&amp; </a:t>
            </a:r>
            <a:r>
              <a:rPr lang="en-US" sz="1050" dirty="0" smtClean="0">
                <a:solidFill>
                  <a:srgbClr val="000099"/>
                </a:solidFill>
                <a:latin typeface="Arial Rounded MT Bold" pitchFamily="34" charset="0"/>
              </a:rPr>
              <a:t>Budget</a:t>
            </a:r>
            <a:endParaRPr lang="en-US" sz="105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987011" y="5216882"/>
            <a:ext cx="1440000" cy="35706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Appraisal strategy &amp; program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504835" y="5542472"/>
            <a:ext cx="1440000" cy="3853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Field Development Plan 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476730" y="6140018"/>
            <a:ext cx="1838387" cy="44561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Building facilities &amp; Hand over </a:t>
            </a:r>
            <a:r>
              <a:rPr lang="en-US" sz="1050" dirty="0" smtClean="0">
                <a:solidFill>
                  <a:srgbClr val="000099"/>
                </a:solidFill>
                <a:latin typeface="Arial Rounded MT Bold" pitchFamily="34" charset="0"/>
              </a:rPr>
              <a:t>to Operation </a:t>
            </a:r>
            <a:endParaRPr lang="en-US" sz="105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392195" y="6177062"/>
            <a:ext cx="1440000" cy="50584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De-commissioning plan, </a:t>
            </a:r>
            <a:r>
              <a:rPr lang="en-US" sz="1050" dirty="0" smtClean="0">
                <a:solidFill>
                  <a:srgbClr val="000099"/>
                </a:solidFill>
                <a:latin typeface="Arial Rounded MT Bold" pitchFamily="34" charset="0"/>
              </a:rPr>
              <a:t>Execution </a:t>
            </a:r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and </a:t>
            </a:r>
            <a:r>
              <a:rPr lang="en-US" sz="1050" dirty="0" err="1" smtClean="0">
                <a:solidFill>
                  <a:srgbClr val="000099"/>
                </a:solidFill>
                <a:latin typeface="Arial Rounded MT Bold" pitchFamily="34" charset="0"/>
              </a:rPr>
              <a:t>Env</a:t>
            </a:r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. impact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797256" y="5362797"/>
            <a:ext cx="1440000" cy="49053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99"/>
                </a:solidFill>
                <a:latin typeface="Arial Rounded MT Bold" pitchFamily="34" charset="0"/>
              </a:rPr>
              <a:t>SOP’s </a:t>
            </a:r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for actual performance Vs. business proposal</a:t>
            </a:r>
          </a:p>
        </p:txBody>
      </p:sp>
      <p:cxnSp>
        <p:nvCxnSpPr>
          <p:cNvPr id="122" name="Elbow Connector 121"/>
          <p:cNvCxnSpPr>
            <a:stCxn id="31" idx="2"/>
            <a:endCxn id="116" idx="3"/>
          </p:cNvCxnSpPr>
          <p:nvPr/>
        </p:nvCxnSpPr>
        <p:spPr>
          <a:xfrm rot="16200000" flipH="1">
            <a:off x="7459886" y="3830695"/>
            <a:ext cx="3135270" cy="419470"/>
          </a:xfrm>
          <a:prstGeom prst="bentConnector4">
            <a:avLst>
              <a:gd name="adj1" fmla="val 16924"/>
              <a:gd name="adj2" fmla="val 133626"/>
            </a:avLst>
          </a:prstGeom>
          <a:ln w="1905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31" idx="3"/>
          </p:cNvCxnSpPr>
          <p:nvPr/>
        </p:nvCxnSpPr>
        <p:spPr>
          <a:xfrm>
            <a:off x="9053313" y="2203839"/>
            <a:ext cx="518704" cy="3973223"/>
          </a:xfrm>
          <a:prstGeom prst="bentConnector2">
            <a:avLst/>
          </a:prstGeom>
          <a:ln w="1905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6374413" y="5893130"/>
            <a:ext cx="1440000" cy="3853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99"/>
                </a:solidFill>
                <a:latin typeface="Arial Rounded MT Bold" pitchFamily="34" charset="0"/>
              </a:rPr>
              <a:t>Certification to  build up facilities </a:t>
            </a:r>
          </a:p>
        </p:txBody>
      </p:sp>
      <p:cxnSp>
        <p:nvCxnSpPr>
          <p:cNvPr id="135" name="Straight Connector 134"/>
          <p:cNvCxnSpPr>
            <a:stCxn id="16" idx="2"/>
            <a:endCxn id="130" idx="0"/>
          </p:cNvCxnSpPr>
          <p:nvPr/>
        </p:nvCxnSpPr>
        <p:spPr>
          <a:xfrm>
            <a:off x="7020254" y="2472795"/>
            <a:ext cx="74159" cy="3420335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306388" y="537387"/>
            <a:ext cx="8329612" cy="357559"/>
          </a:xfrm>
        </p:spPr>
        <p:txBody>
          <a:bodyPr/>
          <a:lstStyle/>
          <a:p>
            <a:r>
              <a:rPr lang="en-US" sz="2000" dirty="0" smtClean="0"/>
              <a:t>GATED PROCESS: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14021" y="1108992"/>
            <a:ext cx="717754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/>
              <a:t>Thorough Review of each Stage by panel experts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/>
              <a:t>All recommendations are appraised at a particular stage only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/>
              <a:t>A transparent governance is established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/>
              <a:t>Helps Timely Completion of Projects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/>
              <a:t>Instantly addressing technical queries, deviation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/>
              <a:t>Helps assuring a qualitative quotient with the stake holders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6388" y="556843"/>
            <a:ext cx="8329612" cy="3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sz="2000" dirty="0" smtClean="0"/>
              <a:t>GATED PROCESS:  - Advantages </a:t>
            </a:r>
            <a:endParaRPr lang="en-US" sz="2000" dirty="0"/>
          </a:p>
        </p:txBody>
      </p:sp>
      <p:pic>
        <p:nvPicPr>
          <p:cNvPr id="1026" name="Picture 2" descr="D:\KVSNHL SASTRY\New folder\Cairn_MG_5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068" y="5101778"/>
            <a:ext cx="1908000" cy="12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VSNHL SASTRY\New folder\YE0N7155 RET L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404" y="5094879"/>
            <a:ext cx="1810800" cy="12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KVSNHL SASTRY\New folder\_MG_0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681" y="5094878"/>
            <a:ext cx="1908000" cy="12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KVSNHL SASTRY\New folder\_VAC1072_10-08-31_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5" y="5094879"/>
            <a:ext cx="1908000" cy="12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KVSNHL SASTRY\YE0N06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116" y="5094878"/>
            <a:ext cx="1908000" cy="12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17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6388" y="1070307"/>
            <a:ext cx="9358312" cy="17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 smtClean="0"/>
              <a:t>Put </a:t>
            </a:r>
            <a:r>
              <a:rPr lang="en-US" sz="1800" dirty="0"/>
              <a:t>together all panel experts at the same time.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 smtClean="0"/>
              <a:t>Constituting </a:t>
            </a:r>
            <a:r>
              <a:rPr lang="en-US" sz="1800" dirty="0"/>
              <a:t>a competent bench strength for the </a:t>
            </a:r>
            <a:r>
              <a:rPr lang="en-US" sz="1800" dirty="0" smtClean="0"/>
              <a:t>activity.</a:t>
            </a:r>
            <a:endParaRPr lang="en-US" sz="1800" dirty="0"/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 smtClean="0"/>
              <a:t>Timely </a:t>
            </a:r>
            <a:r>
              <a:rPr lang="en-US" sz="1800" dirty="0"/>
              <a:t>closure of all the </a:t>
            </a:r>
            <a:r>
              <a:rPr lang="en-US" sz="1800" dirty="0" smtClean="0"/>
              <a:t>observations.</a:t>
            </a:r>
            <a:endParaRPr lang="en-US" sz="1800" dirty="0"/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v"/>
            </a:pPr>
            <a:r>
              <a:rPr lang="en-US" sz="1800" dirty="0" smtClean="0"/>
              <a:t>Prevention of repetitive re-occurrence.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6388" y="556843"/>
            <a:ext cx="8329612" cy="3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sz="2000" dirty="0" smtClean="0"/>
              <a:t>GATED PROCESS:  - </a:t>
            </a:r>
            <a:r>
              <a:rPr lang="en-US" sz="2000" dirty="0"/>
              <a:t>Challenges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050" name="Picture 2" descr="D:\KVSNHL SASTRY\New folder\_MG_2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359" y="5323223"/>
            <a:ext cx="1872000" cy="12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VSNHL SASTRY\New folder\_VAC7074_11-01-06_15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618" y="5323222"/>
            <a:ext cx="1872000" cy="12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KVSNHL SASTRY\New folder\_VAC7379_10-10-20_6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2" y="5323222"/>
            <a:ext cx="1872000" cy="12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KVSNHL SASTRY\New folder\_VAC7490_11-01-07_156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888" y="5323222"/>
            <a:ext cx="1872000" cy="12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KVSNHL SASTRY\New folder\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5561" y="5323221"/>
            <a:ext cx="1872000" cy="12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99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23&quot;&gt;&lt;/object&gt;&lt;object type=&quot;2&quot; unique_id=&quot;10124&quot;&gt;&lt;object type=&quot;3&quot; unique_id=&quot;10658&quot;&gt;&lt;property id=&quot;20148&quot; value=&quot;5&quot;/&gt;&lt;property id=&quot;20300&quot; value=&quot;Slide 1 - &amp;quot;Stakeholders Meeting&amp;#x0D;&amp;#x0A;26th August ’2011&amp;quot;&quot;/&gt;&lt;property id=&quot;20303&quot; value=&quot;-1&quot;/&gt;&lt;property id=&quot;20307&quot; value=&quot;270&quot;/&gt;&lt;/object&gt;&lt;object type=&quot;3&quot; unique_id=&quot;12388&quot;&gt;&lt;property id=&quot;20148&quot; value=&quot;5&quot;/&gt;&lt;property id=&quot;20300&quot; value=&quot;Slide 2 - &amp;quot;CSR – Rajasthan and Midstream&amp;quot;&quot;/&gt;&lt;property id=&quot;20307&quot; value=&quot;314&quot;/&gt;&lt;/object&gt;&lt;object type=&quot;3&quot; unique_id=&quot;12420&quot;&gt;&lt;property id=&quot;20148&quot; value=&quot;5&quot;/&gt;&lt;property id=&quot;20300&quot; value=&quot;Slide 3 - &amp;quot;Requests from DC, Barmer&amp;quot;&quot;/&gt;&lt;property id=&quot;20307&quot; value=&quot;315&quot;/&gt;&lt;/object&gt;&lt;/object&gt;&lt;object type=&quot;4&quot; unique_id=&quot;1073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VdHLksS02wa0oa_UznDg"/>
</p:tagLst>
</file>

<file path=ppt/theme/theme1.xml><?xml version="1.0" encoding="utf-8"?>
<a:theme xmlns:a="http://schemas.openxmlformats.org/drawingml/2006/main" name="Option1_color_030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ubTemplate_x0020_Type xmlns="af9035e6-076c-4428-b96c-87c1de65a28c">--Select--</SubTemplate_x0020_Type>
    <Form_x0020_Type xmlns="b2f86159-8a91-45ca-8a75-7ea9d12b8799">CORPORATE TEMPLATES</Form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22B427B00C14DA02C75D45AF9FE00" ma:contentTypeVersion="14" ma:contentTypeDescription="Create a new document." ma:contentTypeScope="" ma:versionID="66464f31d937fdca64774dbe26fc70fd">
  <xsd:schema xmlns:xsd="http://www.w3.org/2001/XMLSchema" xmlns:p="http://schemas.microsoft.com/office/2006/metadata/properties" xmlns:ns2="b2f86159-8a91-45ca-8a75-7ea9d12b8799" xmlns:ns3="af9035e6-076c-4428-b96c-87c1de65a28c" targetNamespace="http://schemas.microsoft.com/office/2006/metadata/properties" ma:root="true" ma:fieldsID="e16861a99b266e387e1ff3ae4a38af2f" ns2:_="" ns3:_="">
    <xsd:import namespace="b2f86159-8a91-45ca-8a75-7ea9d12b8799"/>
    <xsd:import namespace="af9035e6-076c-4428-b96c-87c1de65a28c"/>
    <xsd:element name="properties">
      <xsd:complexType>
        <xsd:sequence>
          <xsd:element name="documentManagement">
            <xsd:complexType>
              <xsd:all>
                <xsd:element ref="ns2:Form_x0020_Type" minOccurs="0"/>
                <xsd:element ref="ns3:SubTemplat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2f86159-8a91-45ca-8a75-7ea9d12b8799" elementFormDefault="qualified">
    <xsd:import namespace="http://schemas.microsoft.com/office/2006/documentManagement/types"/>
    <xsd:element name="Form_x0020_Type" ma:index="8" nillable="true" ma:displayName="Template Type" ma:default="--Select--" ma:format="Dropdown" ma:internalName="Form_x0020_Type">
      <xsd:simpleType>
        <xsd:union memberTypes="dms:Text">
          <xsd:simpleType>
            <xsd:restriction base="dms:Choice">
              <xsd:enumeration value="--Select--"/>
              <xsd:enumeration value="CORPORATE TEMPLATES"/>
              <xsd:enumeration value="DEPARTMENTAL TEMPLATES"/>
              <xsd:enumeration value="ASSET-SPECIFIC TEMPLATES"/>
              <xsd:enumeration value="CEIL TEMPLATES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af9035e6-076c-4428-b96c-87c1de65a28c" elementFormDefault="qualified">
    <xsd:import namespace="http://schemas.microsoft.com/office/2006/documentManagement/types"/>
    <xsd:element name="SubTemplate_x0020_Type" ma:index="9" nillable="true" ma:displayName="SubTemplate Type" ma:default="--Select--" ma:format="Dropdown" ma:internalName="SubTemplate_x0020_Type">
      <xsd:simpleType>
        <xsd:union memberTypes="dms:Text">
          <xsd:simpleType>
            <xsd:restriction base="dms:Choice">
              <xsd:enumeration value="--Select--"/>
              <xsd:enumeration value="CB-ONN-2001/1"/>
              <xsd:enumeration value="CB-ONN-2002/1"/>
              <xsd:enumeration value="CB/OS-2"/>
              <xsd:enumeration value="GS-OSN-2003/1"/>
              <xsd:enumeration value="GV-ONN-97/1"/>
              <xsd:enumeration value="GV-ONN-2002/1"/>
              <xsd:enumeration value="GV-ONN-2003/1"/>
              <xsd:enumeration value="KG-ONN-2003/1"/>
              <xsd:enumeration value="Ravva"/>
              <xsd:enumeration value="RJ-ON-90/1"/>
              <xsd:enumeration value="RJ-ONN-2003/1"/>
              <xsd:enumeration value="VN-ONN-2003/1"/>
              <xsd:enumeration value="PROGRAM OFFICE"/>
              <xsd:enumeration value="PSCM"/>
              <xsd:enumeration value="LAN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29EC39E-A891-4774-A347-42FC16FAEE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E4208-5641-473A-ABF2-972FC7B9F5F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b2f86159-8a91-45ca-8a75-7ea9d12b8799"/>
    <ds:schemaRef ds:uri="http://purl.org/dc/terms/"/>
    <ds:schemaRef ds:uri="http://schemas.openxmlformats.org/package/2006/metadata/core-properties"/>
    <ds:schemaRef ds:uri="http://www.w3.org/XML/1998/namespace"/>
    <ds:schemaRef ds:uri="af9035e6-076c-4428-b96c-87c1de65a28c"/>
  </ds:schemaRefs>
</ds:datastoreItem>
</file>

<file path=customXml/itemProps3.xml><?xml version="1.0" encoding="utf-8"?>
<ds:datastoreItem xmlns:ds="http://schemas.openxmlformats.org/officeDocument/2006/customXml" ds:itemID="{7E639F3E-B7F7-4D3D-BE83-D64BB9202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86159-8a91-45ca-8a75-7ea9d12b8799"/>
    <ds:schemaRef ds:uri="af9035e6-076c-4428-b96c-87c1de65a28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Option1_color_030412</Template>
  <TotalTime>733</TotalTime>
  <Words>612</Words>
  <Application>Microsoft Office PowerPoint</Application>
  <PresentationFormat>A4 Paper (210x297 mm)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Option1_color_030412</vt:lpstr>
      <vt:lpstr>MEASURES TO BE TAKEN AT DESIGN STAGE FOR  IMPROVING QUALITY  GATED  PROCESS</vt:lpstr>
      <vt:lpstr>Slide 2</vt:lpstr>
      <vt:lpstr>GATED PROCESS: </vt:lpstr>
      <vt:lpstr>GATED PROCESS: </vt:lpstr>
      <vt:lpstr>GATED PROCESS: </vt:lpstr>
      <vt:lpstr>GATED PROCESS: </vt:lpstr>
      <vt:lpstr>GATED PROCESS: </vt:lpstr>
      <vt:lpstr>Slide 8</vt:lpstr>
      <vt:lpstr>Slide 9</vt:lpstr>
      <vt:lpstr>Slide 10</vt:lpstr>
      <vt:lpstr>Slide 11</vt:lpstr>
      <vt:lpstr>Slide 12</vt:lpstr>
    </vt:vector>
  </TitlesOfParts>
  <Company>Cairn India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FICCI Presentation</dc:title>
  <dc:creator>ganirban</dc:creator>
  <cp:lastModifiedBy>ganirban</cp:lastModifiedBy>
  <cp:revision>86</cp:revision>
  <dcterms:created xsi:type="dcterms:W3CDTF">2013-05-06T06:15:30Z</dcterms:created>
  <dcterms:modified xsi:type="dcterms:W3CDTF">2013-05-13T07:28:46Z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437408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ContentTypeId">
    <vt:lpwstr>0x010100DB922B427B00C14DA02C75D45AF9FE00</vt:lpwstr>
  </property>
</Properties>
</file>