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257" r:id="rId3"/>
    <p:sldId id="260" r:id="rId4"/>
    <p:sldId id="261" r:id="rId5"/>
    <p:sldId id="265" r:id="rId6"/>
    <p:sldId id="267" r:id="rId7"/>
    <p:sldId id="269" r:id="rId8"/>
    <p:sldId id="270" r:id="rId9"/>
    <p:sldId id="272" r:id="rId10"/>
    <p:sldId id="273" r:id="rId11"/>
    <p:sldId id="282" r:id="rId12"/>
    <p:sldId id="284" r:id="rId13"/>
    <p:sldId id="278" r:id="rId14"/>
    <p:sldId id="285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16043" autoAdjust="0"/>
    <p:restoredTop sz="80992" autoAdjust="0"/>
  </p:normalViewPr>
  <p:slideViewPr>
    <p:cSldViewPr snapToGrid="0">
      <p:cViewPr varScale="1">
        <p:scale>
          <a:sx n="58" d="100"/>
          <a:sy n="58" d="100"/>
        </p:scale>
        <p:origin x="-68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D949E-7FE6-4B66-8655-141539679EAE}" type="datetimeFigureOut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464DDE-8734-46AB-8B21-D1A17726BF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02659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3476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414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898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8347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6932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1592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40523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16782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422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sz="11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7422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89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464DDE-8734-46AB-8B21-D1A17726BFC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898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FF57A8-B79D-4D1A-8F16-28118121DA0F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3234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08708-CC37-40DC-B25A-987B3AD4AB20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68578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F9004D-DFBD-416C-9045-4AFD36B9E2BB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110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9CEA40-6A40-40DD-9D6B-9CDEA03045AE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3920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FFB1A-1D16-46A0-8349-318844EF8810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636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E4E2-B1D0-49A1-AE35-0223143464FB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45029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87045-F820-4EF8-A49E-3B9F670E1278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8534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048A1-7F87-46CD-86EF-E89330674066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7338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FEF2FD-F1AF-4C42-B08E-CA9586B558C8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1085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6315C-2B81-4356-8CD0-118EDCD67CFD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74268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8DA18-15A7-4C31-9D10-8FB4B47A8504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4551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9EA5F-7541-4308-B30D-71A392258D24}" type="datetime1">
              <a:rPr lang="en-US" smtClean="0"/>
              <a:pPr/>
              <a:t>12/10/2013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7CBA1-59B5-477C-A08F-77B21C30B9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7254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//commons.wikimedia.org/wiki/File:American_truck.JPG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6.jpeg"/><Relationship Id="rId12" Type="http://schemas.openxmlformats.org/officeDocument/2006/relationships/image" Target="../media/image2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19.jpeg"/><Relationship Id="rId5" Type="http://schemas.microsoft.com/office/2007/relationships/hdphoto" Target="../media/hdphoto1.wdp"/><Relationship Id="rId10" Type="http://schemas.openxmlformats.org/officeDocument/2006/relationships/image" Target="../media/image18.jpeg"/><Relationship Id="rId4" Type="http://schemas.openxmlformats.org/officeDocument/2006/relationships/image" Target="../media/image14.png"/><Relationship Id="rId9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FUTURE CHALLENGES FOR EQUIPMENT MANUFACTURERS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028" y="2690812"/>
            <a:ext cx="2809875" cy="1476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05908" y="4624754"/>
            <a:ext cx="631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Michel SIEBERT, </a:t>
            </a:r>
            <a:r>
              <a:rPr lang="fr-FR" sz="2400" b="1" dirty="0" err="1" smtClean="0"/>
              <a:t>President</a:t>
            </a:r>
            <a:r>
              <a:rPr lang="fr-FR" sz="2400" b="1" dirty="0" smtClean="0"/>
              <a:t> of KUHN GROUP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444721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28048" y="0"/>
            <a:ext cx="10309445" cy="1583140"/>
          </a:xfrm>
        </p:spPr>
        <p:txBody>
          <a:bodyPr/>
          <a:lstStyle/>
          <a:p>
            <a:r>
              <a:rPr lang="fr-FR" dirty="0" err="1" smtClean="0"/>
              <a:t>Environment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itre 7"/>
          <p:cNvSpPr>
            <a:spLocks noGrp="1"/>
          </p:cNvSpPr>
          <p:nvPr>
            <p:ph idx="1"/>
          </p:nvPr>
        </p:nvSpPr>
        <p:spPr>
          <a:xfrm>
            <a:off x="814136" y="1175920"/>
            <a:ext cx="10515600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dirty="0" smtClean="0"/>
              <a:t>2006 … The Comeback of Agriculture! 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Positive </a:t>
            </a:r>
            <a:r>
              <a:rPr lang="fr-FR" dirty="0" err="1" smtClean="0"/>
              <a:t>evolution</a:t>
            </a:r>
            <a:r>
              <a:rPr lang="fr-FR" dirty="0" smtClean="0"/>
              <a:t> for </a:t>
            </a:r>
            <a:r>
              <a:rPr lang="fr-FR" dirty="0" err="1" smtClean="0"/>
              <a:t>both</a:t>
            </a:r>
            <a:r>
              <a:rPr lang="fr-FR" dirty="0" smtClean="0"/>
              <a:t> </a:t>
            </a:r>
            <a:r>
              <a:rPr lang="fr-FR" dirty="0" err="1" smtClean="0"/>
              <a:t>developed</a:t>
            </a:r>
            <a:r>
              <a:rPr lang="fr-FR" dirty="0" smtClean="0"/>
              <a:t> and </a:t>
            </a:r>
            <a:r>
              <a:rPr lang="fr-FR" dirty="0" err="1" smtClean="0"/>
              <a:t>developing</a:t>
            </a:r>
            <a:r>
              <a:rPr lang="fr-FR" dirty="0" smtClean="0"/>
              <a:t> </a:t>
            </a:r>
            <a:r>
              <a:rPr lang="fr-FR" dirty="0" err="1" smtClean="0"/>
              <a:t>markets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1639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791570" y="71999"/>
            <a:ext cx="11400430" cy="1593027"/>
          </a:xfrm>
        </p:spPr>
        <p:txBody>
          <a:bodyPr>
            <a:normAutofit/>
          </a:bodyPr>
          <a:lstStyle/>
          <a:p>
            <a:r>
              <a:rPr lang="en-US" dirty="0" smtClean="0"/>
              <a:t>The Worldwide General Environment</a:t>
            </a:r>
            <a:endParaRPr lang="en-US" dirty="0"/>
          </a:p>
        </p:txBody>
      </p:sp>
      <p:sp>
        <p:nvSpPr>
          <p:cNvPr id="14" name="Rectangle 12"/>
          <p:cNvSpPr>
            <a:spLocks noChangeArrowheads="1"/>
          </p:cNvSpPr>
          <p:nvPr/>
        </p:nvSpPr>
        <p:spPr bwMode="auto">
          <a:xfrm>
            <a:off x="239349" y="1188001"/>
            <a:ext cx="11616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/>
              <a:t>The </a:t>
            </a:r>
            <a:r>
              <a:rPr lang="en-US" altLang="en-US" sz="1600" b="1" dirty="0" smtClean="0"/>
              <a:t>worldwide agricultural </a:t>
            </a:r>
            <a:r>
              <a:rPr lang="en-US" altLang="en-US" sz="1600" b="1" dirty="0"/>
              <a:t>economic environment provides multiple opportunities for growth and </a:t>
            </a:r>
            <a:r>
              <a:rPr lang="en-US" altLang="en-US" sz="1600" b="1" dirty="0" smtClean="0"/>
              <a:t>innovation </a:t>
            </a:r>
            <a:endParaRPr lang="fr-FR" altLang="en-US" sz="1500" b="1" dirty="0"/>
          </a:p>
        </p:txBody>
      </p:sp>
      <p:sp>
        <p:nvSpPr>
          <p:cNvPr id="23" name="Espace réservé du contenu 7"/>
          <p:cNvSpPr txBox="1">
            <a:spLocks/>
          </p:cNvSpPr>
          <p:nvPr/>
        </p:nvSpPr>
        <p:spPr bwMode="auto">
          <a:xfrm>
            <a:off x="6047317" y="1979999"/>
            <a:ext cx="6144683" cy="446400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5"/>
              </a:buBlip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6"/>
              </a:buBlip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9.6 </a:t>
            </a:r>
            <a:r>
              <a:rPr lang="en-US" sz="1600" dirty="0" err="1" smtClean="0"/>
              <a:t>bn</a:t>
            </a:r>
            <a:r>
              <a:rPr lang="en-US" sz="1600" dirty="0" smtClean="0"/>
              <a:t> people in 2050 and probably 10.9 </a:t>
            </a:r>
            <a:r>
              <a:rPr lang="en-US" sz="1600" dirty="0" err="1" smtClean="0"/>
              <a:t>bn</a:t>
            </a:r>
            <a:r>
              <a:rPr lang="en-US" sz="1600" dirty="0" smtClean="0"/>
              <a:t> in 2100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Limits in the availability of </a:t>
            </a:r>
            <a:r>
              <a:rPr lang="en-US" sz="1600" dirty="0" err="1" smtClean="0"/>
              <a:t>ag</a:t>
            </a:r>
            <a:r>
              <a:rPr lang="en-US" sz="1600" dirty="0" smtClean="0"/>
              <a:t>. land and water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Climatic changes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Major progress will have to come from improved yields and storage/handling</a:t>
            </a:r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endParaRPr lang="en-US" sz="1600" dirty="0"/>
          </a:p>
          <a:p>
            <a:pPr marL="0" indent="0" algn="just">
              <a:spcBef>
                <a:spcPts val="0"/>
              </a:spcBef>
              <a:spcAft>
                <a:spcPts val="600"/>
              </a:spcAft>
              <a:buNone/>
              <a:defRPr/>
            </a:pPr>
            <a:r>
              <a:rPr lang="en-US" sz="1600" dirty="0" smtClean="0"/>
              <a:t>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Mid/Long-Term trends are positive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The concentration process will continue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600" dirty="0" smtClean="0"/>
              <a:t>New actors are appearing </a:t>
            </a:r>
          </a:p>
          <a:p>
            <a:pPr algn="just">
              <a:spcBef>
                <a:spcPts val="0"/>
              </a:spcBef>
              <a:spcAft>
                <a:spcPts val="600"/>
              </a:spcAft>
              <a:defRPr/>
            </a:pPr>
            <a:endParaRPr lang="en-US" sz="1600" dirty="0" smtClean="0"/>
          </a:p>
          <a:p>
            <a:pPr marL="0" indent="0" algn="just">
              <a:spcAft>
                <a:spcPts val="600"/>
              </a:spcAft>
              <a:buFontTx/>
              <a:buNone/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xmlns="" val="196391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791570" y="71999"/>
            <a:ext cx="11400430" cy="1593027"/>
          </a:xfrm>
        </p:spPr>
        <p:txBody>
          <a:bodyPr>
            <a:normAutofit/>
          </a:bodyPr>
          <a:lstStyle/>
          <a:p>
            <a:r>
              <a:rPr lang="en-US" dirty="0" smtClean="0"/>
              <a:t>The Worldwide General Environment</a:t>
            </a:r>
            <a:endParaRPr lang="en-US" dirty="0"/>
          </a:p>
        </p:txBody>
      </p:sp>
      <p:sp>
        <p:nvSpPr>
          <p:cNvPr id="24" name="Rectangle 12"/>
          <p:cNvSpPr>
            <a:spLocks noChangeArrowheads="1"/>
          </p:cNvSpPr>
          <p:nvPr/>
        </p:nvSpPr>
        <p:spPr bwMode="auto">
          <a:xfrm>
            <a:off x="239349" y="1188001"/>
            <a:ext cx="1161626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1600" b="1" dirty="0" smtClean="0"/>
              <a:t>But… there are major differences across regions</a:t>
            </a:r>
            <a:endParaRPr lang="fr-FR" altLang="en-US" sz="1500" b="1" dirty="0"/>
          </a:p>
        </p:txBody>
      </p:sp>
      <p:sp>
        <p:nvSpPr>
          <p:cNvPr id="25" name="Rectangle 24"/>
          <p:cNvSpPr/>
          <p:nvPr/>
        </p:nvSpPr>
        <p:spPr>
          <a:xfrm>
            <a:off x="599217" y="1568143"/>
            <a:ext cx="8712000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Innovation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precision farming, data management and other productivity based farming solutions in mature markets.</a:t>
            </a:r>
            <a:endParaRPr lang="fr-FR" b="1" dirty="0">
              <a:latin typeface="Arial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  <a:defRPr/>
            </a:pPr>
            <a:r>
              <a:rPr lang="en-US" b="1" dirty="0">
                <a:latin typeface="Arial" pitchFamily="34" charset="0"/>
                <a:cs typeface="Arial" pitchFamily="34" charset="0"/>
              </a:rPr>
              <a:t>Efficiency through gradual mechanization in fast growing emerging markets using technologies previously proven in the mature markets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.</a:t>
            </a:r>
            <a:endParaRPr lang="fr-FR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ZoneTexte 12"/>
          <p:cNvSpPr txBox="1">
            <a:spLocks noChangeArrowheads="1"/>
          </p:cNvSpPr>
          <p:nvPr/>
        </p:nvSpPr>
        <p:spPr bwMode="auto">
          <a:xfrm>
            <a:off x="1097250" y="3334153"/>
            <a:ext cx="5535561" cy="1785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US" altLang="fr-FR" dirty="0"/>
              <a:t>Different growth potential will affect various parts of the </a:t>
            </a:r>
            <a:r>
              <a:rPr lang="en-US" altLang="fr-FR" dirty="0" smtClean="0"/>
              <a:t>world</a:t>
            </a:r>
            <a:endParaRPr lang="en-US" altLang="fr-FR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US" altLang="fr-FR" dirty="0" smtClean="0"/>
              <a:t>Quality </a:t>
            </a:r>
            <a:r>
              <a:rPr lang="en-US" altLang="fr-FR" dirty="0"/>
              <a:t>concerns regarding nutritional value/origin of food will offer  </a:t>
            </a:r>
            <a:r>
              <a:rPr lang="en-US" altLang="fr-FR" dirty="0" smtClean="0"/>
              <a:t>opportunities</a:t>
            </a:r>
            <a:endParaRPr lang="en-US" altLang="fr-FR" dirty="0"/>
          </a:p>
          <a:p>
            <a:pPr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</a:pPr>
            <a:r>
              <a:rPr lang="en-US" altLang="fr-FR" dirty="0" smtClean="0"/>
              <a:t>Growth </a:t>
            </a:r>
            <a:r>
              <a:rPr lang="en-US" altLang="fr-FR" dirty="0"/>
              <a:t>will differ by region and type of </a:t>
            </a:r>
            <a:r>
              <a:rPr lang="en-US" altLang="fr-FR" dirty="0" smtClean="0"/>
              <a:t>demand </a:t>
            </a:r>
            <a:endParaRPr lang="en-US" altLang="fr-FR" dirty="0"/>
          </a:p>
        </p:txBody>
      </p:sp>
    </p:spTree>
    <p:extLst>
      <p:ext uri="{BB962C8B-B14F-4D97-AF65-F5344CB8AC3E}">
        <p14:creationId xmlns:p14="http://schemas.microsoft.com/office/powerpoint/2010/main" xmlns="" val="186856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99993" y="1269071"/>
            <a:ext cx="9326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 –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Presentation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of the KUHN GROUP</a:t>
            </a:r>
          </a:p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Environment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Major trends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Major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differences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 smtClean="0"/>
          </a:p>
          <a:p>
            <a:r>
              <a:rPr lang="fr-FR" sz="2800" b="1" dirty="0" smtClean="0"/>
              <a:t>2. Challenges </a:t>
            </a:r>
            <a:r>
              <a:rPr lang="fr-FR" sz="2800" b="1" dirty="0" err="1" smtClean="0"/>
              <a:t>faced</a:t>
            </a:r>
            <a:r>
              <a:rPr lang="fr-FR" sz="2800" b="1" dirty="0" smtClean="0"/>
              <a:t> by </a:t>
            </a:r>
            <a:r>
              <a:rPr lang="fr-FR" sz="2800" b="1" dirty="0" err="1" smtClean="0"/>
              <a:t>implement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manufacturers</a:t>
            </a:r>
            <a:endParaRPr lang="fr-FR" sz="2800" b="1" dirty="0" smtClean="0"/>
          </a:p>
          <a:p>
            <a:pPr marL="285750" indent="-285750">
              <a:buFontTx/>
              <a:buChar char="-"/>
            </a:pPr>
            <a:r>
              <a:rPr lang="fr-FR" sz="2800" b="1" dirty="0" smtClean="0"/>
              <a:t>Common challenges for all </a:t>
            </a:r>
            <a:r>
              <a:rPr lang="fr-FR" sz="2800" b="1" dirty="0" err="1" smtClean="0"/>
              <a:t>manufacturers</a:t>
            </a:r>
            <a:endParaRPr lang="fr-FR" sz="2800" b="1" dirty="0" smtClean="0"/>
          </a:p>
          <a:p>
            <a:pPr marL="285750" indent="-285750">
              <a:buFontTx/>
              <a:buChar char="-"/>
            </a:pPr>
            <a:r>
              <a:rPr lang="fr-FR" sz="2800" b="1" dirty="0" err="1" smtClean="0"/>
              <a:t>Specific</a:t>
            </a:r>
            <a:r>
              <a:rPr lang="fr-FR" sz="2800" b="1" dirty="0" smtClean="0"/>
              <a:t> challenges for </a:t>
            </a:r>
            <a:r>
              <a:rPr lang="fr-FR" sz="2800" b="1" dirty="0" err="1" smtClean="0"/>
              <a:t>implement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manufacturers</a:t>
            </a:r>
            <a:endParaRPr lang="fr-FR" sz="2800" b="1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Success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factors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61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374969"/>
            <a:ext cx="11400430" cy="1947870"/>
          </a:xfrm>
        </p:spPr>
        <p:txBody>
          <a:bodyPr>
            <a:normAutofit/>
          </a:bodyPr>
          <a:lstStyle/>
          <a:p>
            <a:r>
              <a:rPr lang="en-US" dirty="0" smtClean="0"/>
              <a:t>Common Challenges to Meet the Requirements of the Farmers</a:t>
            </a:r>
            <a:endParaRPr lang="en-US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idx="1"/>
          </p:nvPr>
        </p:nvSpPr>
        <p:spPr>
          <a:xfrm>
            <a:off x="1105468" y="2397978"/>
            <a:ext cx="9150823" cy="4929188"/>
          </a:xfrm>
        </p:spPr>
        <p:txBody>
          <a:bodyPr/>
          <a:lstStyle/>
          <a:p>
            <a:r>
              <a:rPr lang="fr-FR" sz="2000" dirty="0" smtClean="0"/>
              <a:t>Serve the </a:t>
            </a:r>
            <a:r>
              <a:rPr lang="en-US" sz="2000" dirty="0" smtClean="0"/>
              <a:t>growing</a:t>
            </a:r>
            <a:r>
              <a:rPr lang="fr-FR" sz="2000" dirty="0" smtClean="0"/>
              <a:t> population </a:t>
            </a:r>
            <a:r>
              <a:rPr lang="fr-FR" sz="2000" dirty="0" err="1" smtClean="0"/>
              <a:t>with</a:t>
            </a:r>
            <a:r>
              <a:rPr lang="fr-FR" sz="2000" dirty="0" smtClean="0"/>
              <a:t> agricultural </a:t>
            </a:r>
            <a:r>
              <a:rPr lang="fr-FR" sz="2000" dirty="0" err="1" smtClean="0"/>
              <a:t>products</a:t>
            </a:r>
            <a:r>
              <a:rPr lang="fr-FR" sz="2000" dirty="0" smtClean="0"/>
              <a:t> </a:t>
            </a:r>
            <a:r>
              <a:rPr lang="fr-FR" sz="2000" dirty="0" err="1" smtClean="0"/>
              <a:t>despite</a:t>
            </a:r>
            <a:r>
              <a:rPr lang="fr-FR" sz="2000" dirty="0" smtClean="0"/>
              <a:t> a </a:t>
            </a:r>
            <a:r>
              <a:rPr lang="fr-FR" sz="2000" dirty="0" err="1" smtClean="0"/>
              <a:t>less</a:t>
            </a:r>
            <a:r>
              <a:rPr lang="fr-FR" sz="2000" dirty="0" smtClean="0"/>
              <a:t> constant arable land area</a:t>
            </a:r>
          </a:p>
          <a:p>
            <a:r>
              <a:rPr lang="fr-FR" sz="2000" dirty="0" smtClean="0"/>
              <a:t>Master the management of water </a:t>
            </a:r>
            <a:r>
              <a:rPr lang="fr-FR" sz="2000" dirty="0" err="1" smtClean="0"/>
              <a:t>resources</a:t>
            </a:r>
            <a:r>
              <a:rPr lang="fr-FR" sz="2000" dirty="0" smtClean="0"/>
              <a:t> and the </a:t>
            </a:r>
            <a:r>
              <a:rPr lang="fr-FR" sz="2000" dirty="0" err="1" smtClean="0"/>
              <a:t>effects</a:t>
            </a:r>
            <a:r>
              <a:rPr lang="fr-FR" sz="2000" dirty="0" smtClean="0"/>
              <a:t> of  </a:t>
            </a:r>
            <a:r>
              <a:rPr lang="fr-FR" sz="2000" dirty="0" err="1" smtClean="0"/>
              <a:t>climatic</a:t>
            </a:r>
            <a:r>
              <a:rPr lang="fr-FR" sz="2000" dirty="0" smtClean="0"/>
              <a:t> changes</a:t>
            </a:r>
          </a:p>
          <a:p>
            <a:r>
              <a:rPr lang="fr-FR" sz="2000" dirty="0" smtClean="0"/>
              <a:t>Respect the </a:t>
            </a:r>
            <a:r>
              <a:rPr lang="fr-FR" sz="2000" dirty="0" err="1" smtClean="0"/>
              <a:t>environment</a:t>
            </a:r>
            <a:r>
              <a:rPr lang="fr-FR" sz="2000" dirty="0" smtClean="0"/>
              <a:t> and </a:t>
            </a:r>
            <a:r>
              <a:rPr lang="fr-FR" sz="2000" dirty="0" err="1" smtClean="0"/>
              <a:t>contribute</a:t>
            </a:r>
            <a:r>
              <a:rPr lang="fr-FR" sz="2000" dirty="0" smtClean="0"/>
              <a:t> to the </a:t>
            </a:r>
            <a:r>
              <a:rPr lang="fr-FR" sz="2000" dirty="0" err="1" smtClean="0"/>
              <a:t>reduction</a:t>
            </a:r>
            <a:r>
              <a:rPr lang="fr-FR" sz="2000" dirty="0" smtClean="0"/>
              <a:t> of the </a:t>
            </a:r>
            <a:r>
              <a:rPr lang="en-US" sz="2000" dirty="0" smtClean="0"/>
              <a:t>greenhouse gas emissions</a:t>
            </a:r>
            <a:r>
              <a:rPr lang="fr-FR" sz="2000" dirty="0" smtClean="0"/>
              <a:t> </a:t>
            </a:r>
          </a:p>
          <a:p>
            <a:r>
              <a:rPr lang="en-US" sz="2000" dirty="0" smtClean="0"/>
              <a:t>Reduction/end </a:t>
            </a:r>
            <a:r>
              <a:rPr lang="en-US" sz="2000" dirty="0"/>
              <a:t>of </a:t>
            </a:r>
            <a:r>
              <a:rPr lang="en-US" sz="2000" dirty="0" smtClean="0"/>
              <a:t>subsidies</a:t>
            </a:r>
          </a:p>
          <a:p>
            <a:r>
              <a:rPr lang="en-US" sz="2000" dirty="0" smtClean="0"/>
              <a:t>Complexity</a:t>
            </a:r>
          </a:p>
          <a:p>
            <a:r>
              <a:rPr lang="en-US" sz="2000" dirty="0" smtClean="0"/>
              <a:t>Volatility</a:t>
            </a:r>
          </a:p>
        </p:txBody>
      </p:sp>
    </p:spTree>
    <p:extLst>
      <p:ext uri="{BB962C8B-B14F-4D97-AF65-F5344CB8AC3E}">
        <p14:creationId xmlns:p14="http://schemas.microsoft.com/office/powerpoint/2010/main" xmlns="" val="376732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 ~ December 5-6, 2013 ~ New Delhi, India</a:t>
            </a:r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60719"/>
            <a:ext cx="11400430" cy="1947870"/>
          </a:xfrm>
        </p:spPr>
        <p:txBody>
          <a:bodyPr>
            <a:normAutofit/>
          </a:bodyPr>
          <a:lstStyle/>
          <a:p>
            <a:r>
              <a:rPr lang="en-US" dirty="0" smtClean="0"/>
              <a:t>The Importance of Logistics</a:t>
            </a:r>
            <a:endParaRPr lang="en-US" dirty="0"/>
          </a:p>
        </p:txBody>
      </p:sp>
      <p:sp>
        <p:nvSpPr>
          <p:cNvPr id="13" name="Espace réservé du texte 9"/>
          <p:cNvSpPr txBox="1">
            <a:spLocks/>
          </p:cNvSpPr>
          <p:nvPr/>
        </p:nvSpPr>
        <p:spPr bwMode="auto">
          <a:xfrm>
            <a:off x="7618218" y="1442163"/>
            <a:ext cx="4392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spcBef>
                <a:spcPct val="20000"/>
              </a:spcBef>
              <a:defRPr/>
            </a:pPr>
            <a:r>
              <a:rPr lang="en-US" b="1" dirty="0" smtClean="0">
                <a:solidFill>
                  <a:srgbClr val="FF0000"/>
                </a:solidFill>
                <a:latin typeface="+mn-lt"/>
                <a:cs typeface="+mn-cs"/>
              </a:rPr>
              <a:t>The example of Brazil </a:t>
            </a:r>
            <a:endParaRPr lang="en-US" b="1" dirty="0">
              <a:solidFill>
                <a:srgbClr val="FF0000"/>
              </a:solidFill>
              <a:latin typeface="+mn-lt"/>
              <a:cs typeface="+mn-cs"/>
            </a:endParaRPr>
          </a:p>
        </p:txBody>
      </p:sp>
      <p:pic>
        <p:nvPicPr>
          <p:cNvPr id="15" name="Picture 2" descr="C:\Users\brejh\Pictures\sans-titre - Copi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121" b="23569"/>
          <a:stretch/>
        </p:blipFill>
        <p:spPr bwMode="auto">
          <a:xfrm>
            <a:off x="1311811" y="1441665"/>
            <a:ext cx="5989741" cy="478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U:\TRAVAUX EN COURS\Colloque 2012\Powerpoint\Fleche.png"/>
          <p:cNvPicPr preferRelativeResize="0">
            <a:picLocks noChangeArrowheads="1"/>
          </p:cNvPicPr>
          <p:nvPr/>
        </p:nvPicPr>
        <p:blipFill>
          <a:blip r:embed="rId4" cstate="print">
            <a:lum bright="-6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4020000">
            <a:off x="4493671" y="3761354"/>
            <a:ext cx="1886400" cy="1004400"/>
          </a:xfrm>
          <a:prstGeom prst="rect">
            <a:avLst/>
          </a:prstGeom>
          <a:noFill/>
          <a:effectLst>
            <a:outerShdw blurRad="25400" dist="762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7" name="Picture 2" descr="U:\TRAVAUX EN COURS\Colloque 2012\Powerpoint\Fleche.png"/>
          <p:cNvPicPr preferRelativeResize="0">
            <a:picLocks noChangeArrowheads="1"/>
          </p:cNvPicPr>
          <p:nvPr/>
        </p:nvPicPr>
        <p:blipFill>
          <a:blip r:embed="rId6" cstate="print">
            <a:lum bright="-6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740000">
            <a:off x="5052043" y="3148425"/>
            <a:ext cx="1800000" cy="804938"/>
          </a:xfrm>
          <a:prstGeom prst="rect">
            <a:avLst/>
          </a:prstGeom>
          <a:noFill/>
          <a:ln>
            <a:noFill/>
          </a:ln>
          <a:effectLst>
            <a:outerShdw blurRad="25400" dist="76200" dir="2700000" algn="tl" rotWithShape="0">
              <a:prstClr val="black">
                <a:alpha val="50000"/>
              </a:prstClr>
            </a:outerShdw>
          </a:effectLst>
        </p:spPr>
      </p:pic>
      <p:pic>
        <p:nvPicPr>
          <p:cNvPr id="18" name="Picture 2" descr="Locomotives BB 6740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40291" y="3036338"/>
            <a:ext cx="780288" cy="566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upload.wikimedia.org/wikipedia/commons/thumb/7/7e/American_truck.JPG/220px-American_truck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04291" y="4152272"/>
            <a:ext cx="812312" cy="5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upload.wikimedia.org/wikipedia/commons/thumb/7/74/Line0534.jpg/120px-Line0534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44291" y="4764272"/>
            <a:ext cx="886152" cy="563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Entrepôt de port de conteneurs et cargaisons industriels  Banque d'images - 787683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6291" y="4048859"/>
            <a:ext cx="1181100" cy="774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U:\TRAVAUX EN COURS\Colloque 2012\Powerpoint\Fleche.pn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artisticPencilSketch pressure="27"/>
                    </a14:imgEffect>
                    <a14:imgEffect>
                      <a14:sharpenSoften amount="100000"/>
                    </a14:imgEffect>
                    <a14:imgEffect>
                      <a14:colorTemperature colorTemp="8500"/>
                    </a14:imgEffect>
                    <a14:imgEffect>
                      <a14:saturation sat="4000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11160000">
            <a:off x="3325936" y="3437217"/>
            <a:ext cx="1523339" cy="793140"/>
          </a:xfrm>
          <a:prstGeom prst="rect">
            <a:avLst/>
          </a:prstGeom>
          <a:noFill/>
          <a:effectLst>
            <a:outerShdw blurRad="25400" dist="762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23" name="ZoneTexte 22"/>
          <p:cNvSpPr txBox="1"/>
          <p:nvPr/>
        </p:nvSpPr>
        <p:spPr>
          <a:xfrm>
            <a:off x="3796291" y="3294000"/>
            <a:ext cx="576064" cy="576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/>
              <a:t>X</a:t>
            </a:r>
            <a:endParaRPr lang="fr-FR" sz="4000" b="1" dirty="0"/>
          </a:p>
        </p:txBody>
      </p:sp>
      <p:pic>
        <p:nvPicPr>
          <p:cNvPr id="24" name="Picture 2" descr="U:\TRAVAUX EN COURS\Colloque 2012\Powerpoint\Fleche.png"/>
          <p:cNvPicPr preferRelativeResize="0">
            <a:picLocks noChangeArrowheads="1"/>
          </p:cNvPicPr>
          <p:nvPr/>
        </p:nvPicPr>
        <p:blipFill>
          <a:blip r:embed="rId4" cstate="print">
            <a:lum bright="-6000"/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 rot="2820000">
            <a:off x="4864191" y="3458676"/>
            <a:ext cx="1886400" cy="1004400"/>
          </a:xfrm>
          <a:prstGeom prst="rect">
            <a:avLst/>
          </a:prstGeom>
          <a:noFill/>
          <a:effectLst>
            <a:outerShdw blurRad="25400" dist="762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25" name="ZoneTexte 24"/>
          <p:cNvSpPr txBox="1"/>
          <p:nvPr/>
        </p:nvSpPr>
        <p:spPr>
          <a:xfrm>
            <a:off x="8394449" y="2452773"/>
            <a:ext cx="25920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 smtClean="0">
                <a:solidFill>
                  <a:srgbClr val="0070C0"/>
                </a:solidFill>
              </a:rPr>
              <a:t>From </a:t>
            </a:r>
            <a:r>
              <a:rPr lang="en-US" sz="2000" b="1" dirty="0" err="1" smtClean="0">
                <a:solidFill>
                  <a:srgbClr val="0070C0"/>
                </a:solidFill>
              </a:rPr>
              <a:t>Mato</a:t>
            </a:r>
            <a:r>
              <a:rPr lang="en-US" sz="2000" b="1" dirty="0" smtClean="0">
                <a:solidFill>
                  <a:srgbClr val="0070C0"/>
                </a:solidFill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</a:rPr>
              <a:t>Grosso</a:t>
            </a:r>
            <a:r>
              <a:rPr lang="en-US" sz="2000" b="1" dirty="0">
                <a:solidFill>
                  <a:srgbClr val="0070C0"/>
                </a:solidFill>
              </a:rPr>
              <a:t/>
            </a:r>
            <a:br>
              <a:rPr lang="en-US" sz="2000" b="1" dirty="0">
                <a:solidFill>
                  <a:srgbClr val="0070C0"/>
                </a:solidFill>
              </a:rPr>
            </a:br>
            <a:r>
              <a:rPr lang="en-US" sz="2000" b="1" dirty="0" smtClean="0">
                <a:solidFill>
                  <a:srgbClr val="0070C0"/>
                </a:solidFill>
              </a:rPr>
              <a:t>to the ocean</a:t>
            </a:r>
          </a:p>
          <a:p>
            <a:pPr algn="ctr">
              <a:spcAft>
                <a:spcPts val="1200"/>
              </a:spcAft>
            </a:pPr>
            <a:r>
              <a:rPr lang="en-US" sz="2000" b="1" dirty="0" smtClean="0"/>
              <a:t> </a:t>
            </a:r>
            <a:r>
              <a:rPr lang="en-US" b="1" dirty="0" smtClean="0"/>
              <a:t>Importance to have: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Blip>
                <a:blip r:embed="rId13"/>
              </a:buBlip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Roads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Blip>
                <a:blip r:embed="rId13"/>
              </a:buBlip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Highways 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Blip>
                <a:blip r:embed="rId13"/>
              </a:buBlip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Railways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Blip>
                <a:blip r:embed="rId13"/>
              </a:buBlip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Ports</a:t>
            </a:r>
          </a:p>
          <a:p>
            <a:pPr marL="342900" indent="-342900" algn="just" eaLnBrk="0" hangingPunct="0">
              <a:spcBef>
                <a:spcPts val="0"/>
              </a:spcBef>
              <a:spcAft>
                <a:spcPts val="600"/>
              </a:spcAft>
              <a:buBlip>
                <a:blip r:embed="rId13"/>
              </a:buBlip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9638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374970"/>
            <a:ext cx="11400430" cy="1153580"/>
          </a:xfrm>
        </p:spPr>
        <p:txBody>
          <a:bodyPr>
            <a:normAutofit/>
          </a:bodyPr>
          <a:lstStyle/>
          <a:p>
            <a:r>
              <a:rPr lang="en-US" dirty="0" smtClean="0"/>
              <a:t>Specific Challenges</a:t>
            </a:r>
            <a:endParaRPr lang="en-US" dirty="0"/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581926" y="1323081"/>
            <a:ext cx="846941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defRPr/>
            </a:pPr>
            <a:r>
              <a:rPr lang="en-US" altLang="en-US" b="1" dirty="0" smtClean="0"/>
              <a:t>	New technologies and regulation evolutions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88342" y="2344471"/>
            <a:ext cx="6084416" cy="303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eaLnBrk="0" hangingPunct="0">
              <a:spcBef>
                <a:spcPts val="0"/>
              </a:spcBef>
              <a:spcAft>
                <a:spcPts val="600"/>
              </a:spcAft>
              <a:buBlip>
                <a:blip r:embed="rId4"/>
              </a:buBlip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Electronics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Product Information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Technology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have a high potential 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to:</a:t>
            </a: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Improve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the efficiency and productivity of farm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machines</a:t>
            </a: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Save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labour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educe waste</a:t>
            </a: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C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onserve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natural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resources</a:t>
            </a: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rotect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environment</a:t>
            </a: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>
                <a:latin typeface="Arial" pitchFamily="34" charset="0"/>
                <a:cs typeface="Arial" pitchFamily="34" charset="0"/>
              </a:rPr>
              <a:t>I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ncrease </a:t>
            </a:r>
            <a:r>
              <a:rPr lang="en-US" sz="1600" b="1" dirty="0">
                <a:latin typeface="Arial" pitchFamily="34" charset="0"/>
                <a:cs typeface="Arial" pitchFamily="34" charset="0"/>
              </a:rPr>
              <a:t>input efficiency of seed, fertilizer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and</a:t>
            </a:r>
            <a:r>
              <a:rPr lang="en-US" sz="1600" b="1" dirty="0" smtClean="0">
                <a:solidFill>
                  <a:srgbClr val="33CC33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water</a:t>
            </a:r>
          </a:p>
          <a:p>
            <a:pPr marL="742950" lvl="1" indent="-285750" eaLnBrk="0" hangingPunct="0">
              <a:spcBef>
                <a:spcPct val="20000"/>
              </a:spcBef>
              <a:buBlip>
                <a:blip r:embed="rId5"/>
              </a:buBlip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Etc.</a:t>
            </a:r>
            <a:endParaRPr lang="en-US" altLang="en-US" sz="16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659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520420"/>
            <a:ext cx="11400430" cy="1153580"/>
          </a:xfrm>
        </p:spPr>
        <p:txBody>
          <a:bodyPr>
            <a:normAutofit/>
          </a:bodyPr>
          <a:lstStyle/>
          <a:p>
            <a:r>
              <a:rPr lang="en-US" dirty="0" smtClean="0"/>
              <a:t>Some Examples of New Technologies</a:t>
            </a:r>
            <a:endParaRPr lang="en-US" dirty="0"/>
          </a:p>
        </p:txBody>
      </p:sp>
      <p:grpSp>
        <p:nvGrpSpPr>
          <p:cNvPr id="16" name="Groupe 15"/>
          <p:cNvGrpSpPr/>
          <p:nvPr/>
        </p:nvGrpSpPr>
        <p:grpSpPr>
          <a:xfrm>
            <a:off x="1583141" y="1523874"/>
            <a:ext cx="9108000" cy="4594972"/>
            <a:chOff x="0" y="1440000"/>
            <a:chExt cx="9108000" cy="4594972"/>
          </a:xfrm>
        </p:grpSpPr>
        <p:grpSp>
          <p:nvGrpSpPr>
            <p:cNvPr id="17" name="Groupe 16"/>
            <p:cNvGrpSpPr/>
            <p:nvPr/>
          </p:nvGrpSpPr>
          <p:grpSpPr>
            <a:xfrm>
              <a:off x="0" y="1584000"/>
              <a:ext cx="9108000" cy="4450972"/>
              <a:chOff x="0" y="1584000"/>
              <a:chExt cx="9108000" cy="4450972"/>
            </a:xfrm>
          </p:grpSpPr>
          <p:pic>
            <p:nvPicPr>
              <p:cNvPr id="22" name="Image 2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1584000"/>
                <a:ext cx="9108000" cy="4450972"/>
              </a:xfrm>
              <a:prstGeom prst="rect">
                <a:avLst/>
              </a:prstGeom>
            </p:spPr>
          </p:pic>
          <p:sp>
            <p:nvSpPr>
              <p:cNvPr id="23" name="ZoneTexte 22"/>
              <p:cNvSpPr txBox="1"/>
              <p:nvPr/>
            </p:nvSpPr>
            <p:spPr>
              <a:xfrm>
                <a:off x="3852000" y="2376000"/>
                <a:ext cx="828477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2000" b="1" dirty="0" smtClean="0">
                    <a:latin typeface="Arial Black" panose="020B0A04020102020204" pitchFamily="34" charset="0"/>
                  </a:rPr>
                  <a:t>The</a:t>
                </a:r>
                <a:endParaRPr lang="fr-FR" sz="2000" b="1" dirty="0">
                  <a:latin typeface="Arial Black" panose="020B0A04020102020204" pitchFamily="34" charset="0"/>
                </a:endParaRPr>
              </a:p>
            </p:txBody>
          </p:sp>
        </p:grpSp>
        <p:sp>
          <p:nvSpPr>
            <p:cNvPr id="18" name="ZoneTexte 17"/>
            <p:cNvSpPr txBox="1"/>
            <p:nvPr/>
          </p:nvSpPr>
          <p:spPr>
            <a:xfrm>
              <a:off x="864000" y="4248000"/>
              <a:ext cx="1080000" cy="288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b="1" dirty="0" err="1" smtClean="0">
                  <a:latin typeface="Arial Black" panose="020B0A04020102020204" pitchFamily="34" charset="0"/>
                </a:rPr>
                <a:t>Veterinary</a:t>
              </a:r>
              <a:endParaRPr lang="fr-FR" sz="1200" b="1" dirty="0">
                <a:latin typeface="Arial Black" panose="020B0A04020102020204" pitchFamily="34" charset="0"/>
              </a:endParaRPr>
            </a:p>
          </p:txBody>
        </p:sp>
        <p:grpSp>
          <p:nvGrpSpPr>
            <p:cNvPr id="19" name="Groupe 18"/>
            <p:cNvGrpSpPr/>
            <p:nvPr/>
          </p:nvGrpSpPr>
          <p:grpSpPr>
            <a:xfrm>
              <a:off x="216000" y="1440000"/>
              <a:ext cx="1800000" cy="468000"/>
              <a:chOff x="216000" y="1440000"/>
              <a:chExt cx="1800000" cy="468000"/>
            </a:xfrm>
          </p:grpSpPr>
          <p:sp>
            <p:nvSpPr>
              <p:cNvPr id="20" name="Rectangle à coins arrondis 19"/>
              <p:cNvSpPr/>
              <p:nvPr/>
            </p:nvSpPr>
            <p:spPr>
              <a:xfrm>
                <a:off x="216000" y="1440000"/>
                <a:ext cx="1800000" cy="468000"/>
              </a:xfrm>
              <a:prstGeom prst="roundRect">
                <a:avLst/>
              </a:prstGeom>
              <a:solidFill>
                <a:srgbClr val="33CC3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216000" y="1548000"/>
                <a:ext cx="180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latin typeface="Arial Black" panose="020B0A04020102020204" pitchFamily="34" charset="0"/>
                  </a:rPr>
                  <a:t>Nutritionist</a:t>
                </a:r>
                <a:endParaRPr lang="en-US" sz="1200" dirty="0">
                  <a:latin typeface="Arial Black" panose="020B0A040201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08892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00530" y="1223158"/>
            <a:ext cx="9326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 –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Presentation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of  the KUHN GROUP</a:t>
            </a:r>
          </a:p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1.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Environment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Major trends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Major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differences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2. Challenges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faced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implement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Common challenges for all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Specific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challenges for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implement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 smtClean="0"/>
          </a:p>
          <a:p>
            <a:r>
              <a:rPr lang="fr-FR" sz="2800" b="1" dirty="0" smtClean="0"/>
              <a:t>3. </a:t>
            </a:r>
            <a:r>
              <a:rPr lang="fr-FR" sz="2800" b="1" dirty="0" err="1" smtClean="0"/>
              <a:t>Success</a:t>
            </a:r>
            <a:r>
              <a:rPr lang="fr-FR" sz="2800" b="1" dirty="0" smtClean="0"/>
              <a:t> </a:t>
            </a:r>
            <a:r>
              <a:rPr lang="fr-FR" sz="2800" b="1" dirty="0" err="1" smtClean="0"/>
              <a:t>factors</a:t>
            </a:r>
            <a:endParaRPr lang="fr-FR" sz="2800" b="1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464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374969"/>
            <a:ext cx="11400430" cy="1947870"/>
          </a:xfrm>
        </p:spPr>
        <p:txBody>
          <a:bodyPr>
            <a:normAutofit/>
          </a:bodyPr>
          <a:lstStyle/>
          <a:p>
            <a:r>
              <a:rPr lang="en-US" dirty="0" smtClean="0"/>
              <a:t>The World Equipment Suppliers Matrix</a:t>
            </a:r>
            <a:endParaRPr lang="en-US" dirty="0"/>
          </a:p>
        </p:txBody>
      </p:sp>
      <p:grpSp>
        <p:nvGrpSpPr>
          <p:cNvPr id="12" name="Groupe 1"/>
          <p:cNvGrpSpPr>
            <a:grpSpLocks/>
          </p:cNvGrpSpPr>
          <p:nvPr/>
        </p:nvGrpSpPr>
        <p:grpSpPr bwMode="auto">
          <a:xfrm>
            <a:off x="1212850" y="1760561"/>
            <a:ext cx="9759950" cy="4211887"/>
            <a:chOff x="71438" y="1016000"/>
            <a:chExt cx="8850312" cy="5300662"/>
          </a:xfrm>
        </p:grpSpPr>
        <p:grpSp>
          <p:nvGrpSpPr>
            <p:cNvPr id="13" name="Groupe 80"/>
            <p:cNvGrpSpPr>
              <a:grpSpLocks/>
            </p:cNvGrpSpPr>
            <p:nvPr/>
          </p:nvGrpSpPr>
          <p:grpSpPr bwMode="auto">
            <a:xfrm>
              <a:off x="714375" y="1016000"/>
              <a:ext cx="8207375" cy="4851399"/>
              <a:chOff x="714384" y="1007941"/>
              <a:chExt cx="8207491" cy="4851400"/>
            </a:xfrm>
          </p:grpSpPr>
          <p:cxnSp>
            <p:nvCxnSpPr>
              <p:cNvPr id="22" name="Connecteur droit avec flèche 21"/>
              <p:cNvCxnSpPr/>
              <p:nvPr/>
            </p:nvCxnSpPr>
            <p:spPr bwMode="auto">
              <a:xfrm rot="5400000">
                <a:off x="-1710776" y="3432547"/>
                <a:ext cx="4851908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 bwMode="auto">
              <a:xfrm rot="5400000" flipH="1" flipV="1">
                <a:off x="5543411" y="3419052"/>
                <a:ext cx="4786813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 bwMode="auto">
              <a:xfrm>
                <a:off x="720734" y="1907593"/>
                <a:ext cx="813605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24"/>
              <p:cNvCxnSpPr/>
              <p:nvPr/>
            </p:nvCxnSpPr>
            <p:spPr bwMode="auto">
              <a:xfrm>
                <a:off x="720734" y="3455568"/>
                <a:ext cx="8136053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Connecteur droit 25"/>
              <p:cNvCxnSpPr/>
              <p:nvPr/>
            </p:nvCxnSpPr>
            <p:spPr bwMode="auto">
              <a:xfrm>
                <a:off x="720734" y="5111504"/>
                <a:ext cx="8136053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Connecteur droit 26"/>
              <p:cNvCxnSpPr/>
              <p:nvPr/>
            </p:nvCxnSpPr>
            <p:spPr bwMode="auto">
              <a:xfrm rot="5400000" flipH="1" flipV="1">
                <a:off x="936421" y="3419052"/>
                <a:ext cx="4786813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Connecteur droit 27"/>
              <p:cNvCxnSpPr/>
              <p:nvPr/>
            </p:nvCxnSpPr>
            <p:spPr bwMode="auto">
              <a:xfrm rot="5400000" flipH="1" flipV="1">
                <a:off x="-1180541" y="3464300"/>
                <a:ext cx="4788401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 bwMode="auto">
              <a:xfrm rot="5400000" flipH="1" flipV="1">
                <a:off x="3168478" y="3419052"/>
                <a:ext cx="4786813" cy="1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/>
              <p:nvPr/>
            </p:nvCxnSpPr>
            <p:spPr bwMode="auto">
              <a:xfrm>
                <a:off x="727084" y="5838655"/>
                <a:ext cx="8194791" cy="1588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" name="ZoneTexte 10"/>
            <p:cNvSpPr txBox="1">
              <a:spLocks noChangeArrowheads="1"/>
            </p:cNvSpPr>
            <p:nvPr/>
          </p:nvSpPr>
          <p:spPr bwMode="auto">
            <a:xfrm>
              <a:off x="755650" y="5946774"/>
              <a:ext cx="9302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fr-FR" b="1" smtClean="0">
                  <a:solidFill>
                    <a:prstClr val="black"/>
                  </a:solidFill>
                  <a:latin typeface="Calibri" pitchFamily="34" charset="0"/>
                </a:rPr>
                <a:t>Niche</a:t>
              </a:r>
            </a:p>
          </p:txBody>
        </p:sp>
        <p:sp>
          <p:nvSpPr>
            <p:cNvPr id="16" name="ZoneTexte 11"/>
            <p:cNvSpPr txBox="1">
              <a:spLocks noChangeArrowheads="1"/>
            </p:cNvSpPr>
            <p:nvPr/>
          </p:nvSpPr>
          <p:spPr bwMode="auto">
            <a:xfrm>
              <a:off x="2303463" y="5946774"/>
              <a:ext cx="20478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fr-FR" b="1" smtClean="0">
                  <a:solidFill>
                    <a:prstClr val="black"/>
                  </a:solidFill>
                  <a:latin typeface="Calibri" pitchFamily="34" charset="0"/>
                </a:rPr>
                <a:t>Short Liner</a:t>
              </a:r>
            </a:p>
          </p:txBody>
        </p:sp>
        <p:sp>
          <p:nvSpPr>
            <p:cNvPr id="17" name="ZoneTexte 12"/>
            <p:cNvSpPr txBox="1">
              <a:spLocks noChangeArrowheads="1"/>
            </p:cNvSpPr>
            <p:nvPr/>
          </p:nvSpPr>
          <p:spPr bwMode="auto">
            <a:xfrm>
              <a:off x="4537075" y="5946774"/>
              <a:ext cx="204628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fr-FR" b="1" smtClean="0">
                  <a:solidFill>
                    <a:prstClr val="black"/>
                  </a:solidFill>
                  <a:latin typeface="Calibri" pitchFamily="34" charset="0"/>
                </a:rPr>
                <a:t>Long Liner</a:t>
              </a:r>
            </a:p>
          </p:txBody>
        </p:sp>
        <p:sp>
          <p:nvSpPr>
            <p:cNvPr id="18" name="ZoneTexte 13"/>
            <p:cNvSpPr txBox="1">
              <a:spLocks noChangeArrowheads="1"/>
            </p:cNvSpPr>
            <p:nvPr/>
          </p:nvSpPr>
          <p:spPr bwMode="auto">
            <a:xfrm>
              <a:off x="7523163" y="5946774"/>
              <a:ext cx="887412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altLang="fr-FR" b="1" smtClean="0">
                  <a:solidFill>
                    <a:prstClr val="black"/>
                  </a:solidFill>
                  <a:latin typeface="Calibri" pitchFamily="34" charset="0"/>
                </a:rPr>
                <a:t>Major</a:t>
              </a:r>
            </a:p>
          </p:txBody>
        </p:sp>
        <p:sp>
          <p:nvSpPr>
            <p:cNvPr id="19" name="ZoneTexte 18"/>
            <p:cNvSpPr txBox="1"/>
            <p:nvPr/>
          </p:nvSpPr>
          <p:spPr bwMode="auto">
            <a:xfrm>
              <a:off x="71438" y="4443815"/>
              <a:ext cx="477202" cy="136943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National</a:t>
              </a:r>
            </a:p>
          </p:txBody>
        </p:sp>
        <p:sp>
          <p:nvSpPr>
            <p:cNvPr id="20" name="ZoneTexte 19"/>
            <p:cNvSpPr txBox="1"/>
            <p:nvPr/>
          </p:nvSpPr>
          <p:spPr bwMode="auto">
            <a:xfrm>
              <a:off x="71438" y="2787852"/>
              <a:ext cx="461665" cy="136943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Regional</a:t>
              </a:r>
            </a:p>
          </p:txBody>
        </p:sp>
        <p:sp>
          <p:nvSpPr>
            <p:cNvPr id="21" name="ZoneTexte 20"/>
            <p:cNvSpPr txBox="1"/>
            <p:nvPr/>
          </p:nvSpPr>
          <p:spPr bwMode="auto">
            <a:xfrm>
              <a:off x="71438" y="1239886"/>
              <a:ext cx="477202" cy="1369434"/>
            </a:xfrm>
            <a:prstGeom prst="rect">
              <a:avLst/>
            </a:prstGeom>
            <a:noFill/>
          </p:spPr>
          <p:txBody>
            <a:bodyPr vert="vert27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b="1" dirty="0">
                  <a:solidFill>
                    <a:prstClr val="black"/>
                  </a:solidFill>
                  <a:latin typeface="Calibri"/>
                </a:rPr>
                <a:t>Global</a:t>
              </a:r>
            </a:p>
          </p:txBody>
        </p:sp>
      </p:grpSp>
      <p:sp>
        <p:nvSpPr>
          <p:cNvPr id="31" name="Ellipse 30"/>
          <p:cNvSpPr>
            <a:spLocks noChangeAspect="1"/>
          </p:cNvSpPr>
          <p:nvPr/>
        </p:nvSpPr>
        <p:spPr bwMode="auto">
          <a:xfrm>
            <a:off x="5685215" y="3387763"/>
            <a:ext cx="633013" cy="633600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2" name="Ellipse 31"/>
          <p:cNvSpPr>
            <a:spLocks noChangeAspect="1"/>
          </p:cNvSpPr>
          <p:nvPr/>
        </p:nvSpPr>
        <p:spPr bwMode="auto">
          <a:xfrm>
            <a:off x="8455677" y="3406878"/>
            <a:ext cx="542622" cy="542566"/>
          </a:xfrm>
          <a:prstGeom prst="ellipse">
            <a:avLst/>
          </a:prstGeom>
          <a:solidFill>
            <a:srgbClr val="FFFF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Ellipse 32"/>
          <p:cNvSpPr>
            <a:spLocks noChangeAspect="1"/>
          </p:cNvSpPr>
          <p:nvPr/>
        </p:nvSpPr>
        <p:spPr bwMode="auto">
          <a:xfrm>
            <a:off x="8856441" y="1760119"/>
            <a:ext cx="1215607" cy="1215479"/>
          </a:xfrm>
          <a:prstGeom prst="ellipse">
            <a:avLst/>
          </a:prstGeom>
          <a:solidFill>
            <a:srgbClr val="FFFF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Ellipse 33"/>
          <p:cNvSpPr>
            <a:spLocks noChangeAspect="1"/>
          </p:cNvSpPr>
          <p:nvPr/>
        </p:nvSpPr>
        <p:spPr bwMode="auto">
          <a:xfrm>
            <a:off x="7833815" y="3628729"/>
            <a:ext cx="671653" cy="671583"/>
          </a:xfrm>
          <a:prstGeom prst="ellipse">
            <a:avLst/>
          </a:prstGeom>
          <a:solidFill>
            <a:srgbClr val="FFFF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Ellipse 34"/>
          <p:cNvSpPr>
            <a:spLocks noChangeAspect="1"/>
          </p:cNvSpPr>
          <p:nvPr/>
        </p:nvSpPr>
        <p:spPr bwMode="auto">
          <a:xfrm>
            <a:off x="7138735" y="4468585"/>
            <a:ext cx="445562" cy="445515"/>
          </a:xfrm>
          <a:prstGeom prst="ellipse">
            <a:avLst/>
          </a:prstGeom>
          <a:solidFill>
            <a:srgbClr val="FFFF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solidFill>
                <a:prstClr val="white"/>
              </a:solidFill>
            </a:endParaRPr>
          </a:p>
        </p:txBody>
      </p:sp>
      <p:sp>
        <p:nvSpPr>
          <p:cNvPr id="36" name="Ellipse 35"/>
          <p:cNvSpPr>
            <a:spLocks noChangeAspect="1"/>
          </p:cNvSpPr>
          <p:nvPr/>
        </p:nvSpPr>
        <p:spPr bwMode="auto">
          <a:xfrm>
            <a:off x="7584296" y="2487827"/>
            <a:ext cx="832961" cy="832874"/>
          </a:xfrm>
          <a:prstGeom prst="ellipse">
            <a:avLst/>
          </a:prstGeom>
          <a:solidFill>
            <a:srgbClr val="FFFF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Ellipse 36"/>
          <p:cNvSpPr>
            <a:spLocks noChangeAspect="1"/>
          </p:cNvSpPr>
          <p:nvPr/>
        </p:nvSpPr>
        <p:spPr bwMode="auto">
          <a:xfrm>
            <a:off x="5949846" y="4086218"/>
            <a:ext cx="340358" cy="341263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Ellipse 37"/>
          <p:cNvSpPr>
            <a:spLocks noChangeAspect="1"/>
          </p:cNvSpPr>
          <p:nvPr/>
        </p:nvSpPr>
        <p:spPr bwMode="auto">
          <a:xfrm>
            <a:off x="6516107" y="4076530"/>
            <a:ext cx="554771" cy="554400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Ellipse 38"/>
          <p:cNvSpPr>
            <a:spLocks noChangeAspect="1"/>
          </p:cNvSpPr>
          <p:nvPr/>
        </p:nvSpPr>
        <p:spPr bwMode="auto">
          <a:xfrm>
            <a:off x="4272218" y="3260392"/>
            <a:ext cx="317818" cy="292972"/>
          </a:xfrm>
          <a:prstGeom prst="ellipse">
            <a:avLst/>
          </a:prstGeom>
          <a:solidFill>
            <a:srgbClr val="00B05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Ellipse 39"/>
          <p:cNvSpPr>
            <a:spLocks noChangeAspect="1"/>
          </p:cNvSpPr>
          <p:nvPr/>
        </p:nvSpPr>
        <p:spPr bwMode="auto">
          <a:xfrm>
            <a:off x="4624445" y="3227455"/>
            <a:ext cx="211297" cy="209550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Ellipse 40"/>
          <p:cNvSpPr>
            <a:spLocks noChangeAspect="1"/>
          </p:cNvSpPr>
          <p:nvPr/>
        </p:nvSpPr>
        <p:spPr bwMode="auto">
          <a:xfrm>
            <a:off x="3147064" y="3982466"/>
            <a:ext cx="210041" cy="209166"/>
          </a:xfrm>
          <a:prstGeom prst="ellipse">
            <a:avLst/>
          </a:prstGeom>
          <a:solidFill>
            <a:srgbClr val="00B05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Ellipse 41"/>
          <p:cNvSpPr>
            <a:spLocks noChangeAspect="1"/>
          </p:cNvSpPr>
          <p:nvPr/>
        </p:nvSpPr>
        <p:spPr bwMode="auto">
          <a:xfrm>
            <a:off x="4103607" y="2899275"/>
            <a:ext cx="340519" cy="340715"/>
          </a:xfrm>
          <a:prstGeom prst="ellipse">
            <a:avLst/>
          </a:prstGeom>
          <a:solidFill>
            <a:srgbClr val="00B05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3" name="Ellipse 42"/>
          <p:cNvSpPr>
            <a:spLocks noChangeAspect="1"/>
          </p:cNvSpPr>
          <p:nvPr/>
        </p:nvSpPr>
        <p:spPr bwMode="auto">
          <a:xfrm>
            <a:off x="5774617" y="3907000"/>
            <a:ext cx="237613" cy="237466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4" name="Ellipse 43"/>
          <p:cNvSpPr>
            <a:spLocks noChangeAspect="1"/>
          </p:cNvSpPr>
          <p:nvPr/>
        </p:nvSpPr>
        <p:spPr bwMode="auto">
          <a:xfrm>
            <a:off x="3572597" y="3044003"/>
            <a:ext cx="288408" cy="287730"/>
          </a:xfrm>
          <a:prstGeom prst="ellipse">
            <a:avLst/>
          </a:prstGeom>
          <a:solidFill>
            <a:srgbClr val="00B05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5" name="Ellipse 44"/>
          <p:cNvSpPr>
            <a:spLocks noChangeAspect="1"/>
          </p:cNvSpPr>
          <p:nvPr/>
        </p:nvSpPr>
        <p:spPr bwMode="auto">
          <a:xfrm>
            <a:off x="5411455" y="2788111"/>
            <a:ext cx="363162" cy="365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6" name="Ellipse 45"/>
          <p:cNvSpPr>
            <a:spLocks noChangeAspect="1"/>
          </p:cNvSpPr>
          <p:nvPr/>
        </p:nvSpPr>
        <p:spPr bwMode="auto">
          <a:xfrm>
            <a:off x="5703189" y="4194682"/>
            <a:ext cx="237490" cy="237217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Ellipse 46"/>
          <p:cNvSpPr>
            <a:spLocks noChangeAspect="1"/>
          </p:cNvSpPr>
          <p:nvPr/>
        </p:nvSpPr>
        <p:spPr bwMode="auto">
          <a:xfrm>
            <a:off x="4550110" y="2976613"/>
            <a:ext cx="211510" cy="209790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Ellipse 47"/>
          <p:cNvSpPr>
            <a:spLocks noChangeAspect="1"/>
          </p:cNvSpPr>
          <p:nvPr/>
        </p:nvSpPr>
        <p:spPr bwMode="auto">
          <a:xfrm>
            <a:off x="5345138" y="3553320"/>
            <a:ext cx="205959" cy="205817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Ellipse 48"/>
          <p:cNvSpPr>
            <a:spLocks noChangeAspect="1"/>
          </p:cNvSpPr>
          <p:nvPr/>
        </p:nvSpPr>
        <p:spPr bwMode="auto">
          <a:xfrm>
            <a:off x="3473385" y="3589395"/>
            <a:ext cx="169387" cy="169743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Ellipse 49"/>
          <p:cNvSpPr>
            <a:spLocks noChangeAspect="1"/>
          </p:cNvSpPr>
          <p:nvPr/>
        </p:nvSpPr>
        <p:spPr bwMode="auto">
          <a:xfrm>
            <a:off x="3625711" y="3455189"/>
            <a:ext cx="150193" cy="150270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Ellipse 50"/>
          <p:cNvSpPr>
            <a:spLocks noChangeAspect="1"/>
          </p:cNvSpPr>
          <p:nvPr/>
        </p:nvSpPr>
        <p:spPr bwMode="auto">
          <a:xfrm>
            <a:off x="3988820" y="3966501"/>
            <a:ext cx="169387" cy="169557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Ellipse 51"/>
          <p:cNvSpPr>
            <a:spLocks noChangeAspect="1"/>
          </p:cNvSpPr>
          <p:nvPr/>
        </p:nvSpPr>
        <p:spPr bwMode="auto">
          <a:xfrm>
            <a:off x="3376816" y="3373818"/>
            <a:ext cx="169387" cy="169557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Ellipse 52"/>
          <p:cNvSpPr>
            <a:spLocks noChangeAspect="1"/>
          </p:cNvSpPr>
          <p:nvPr/>
        </p:nvSpPr>
        <p:spPr bwMode="auto">
          <a:xfrm>
            <a:off x="3463369" y="3959022"/>
            <a:ext cx="169387" cy="169743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Ellipse 53"/>
          <p:cNvSpPr>
            <a:spLocks noChangeAspect="1"/>
          </p:cNvSpPr>
          <p:nvPr/>
        </p:nvSpPr>
        <p:spPr bwMode="auto">
          <a:xfrm>
            <a:off x="3769724" y="4110681"/>
            <a:ext cx="150193" cy="150271"/>
          </a:xfrm>
          <a:prstGeom prst="ellipse">
            <a:avLst/>
          </a:prstGeom>
          <a:solidFill>
            <a:schemeClr val="accent6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Ellipse 54"/>
          <p:cNvSpPr>
            <a:spLocks noChangeAspect="1"/>
          </p:cNvSpPr>
          <p:nvPr/>
        </p:nvSpPr>
        <p:spPr bwMode="auto">
          <a:xfrm>
            <a:off x="4764664" y="3539777"/>
            <a:ext cx="277654" cy="277857"/>
          </a:xfrm>
          <a:prstGeom prst="ellipse">
            <a:avLst/>
          </a:prstGeom>
          <a:solidFill>
            <a:srgbClr val="0070C0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Ellipse 55"/>
          <p:cNvSpPr>
            <a:spLocks noChangeAspect="1"/>
          </p:cNvSpPr>
          <p:nvPr/>
        </p:nvSpPr>
        <p:spPr bwMode="auto">
          <a:xfrm>
            <a:off x="6735537" y="2495755"/>
            <a:ext cx="471644" cy="482367"/>
          </a:xfrm>
          <a:prstGeom prst="ellipse">
            <a:avLst/>
          </a:prstGeom>
          <a:solidFill>
            <a:srgbClr val="0070C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Ellipse 56"/>
          <p:cNvSpPr>
            <a:spLocks noChangeAspect="1"/>
          </p:cNvSpPr>
          <p:nvPr/>
        </p:nvSpPr>
        <p:spPr bwMode="auto">
          <a:xfrm>
            <a:off x="8359330" y="1510308"/>
            <a:ext cx="1277938" cy="1277803"/>
          </a:xfrm>
          <a:prstGeom prst="ellipse">
            <a:avLst/>
          </a:prstGeom>
          <a:solidFill>
            <a:srgbClr val="FFFF00"/>
          </a:solidFill>
          <a:ln w="3175"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3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00530" y="1223158"/>
            <a:ext cx="93268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Introduction – </a:t>
            </a:r>
            <a:r>
              <a:rPr lang="fr-FR" dirty="0" err="1" smtClean="0"/>
              <a:t>Presentation</a:t>
            </a:r>
            <a:r>
              <a:rPr lang="fr-FR" dirty="0" smtClean="0"/>
              <a:t> of  the KUHN GROUP</a:t>
            </a:r>
          </a:p>
          <a:p>
            <a:endParaRPr lang="fr-FR" dirty="0" smtClean="0"/>
          </a:p>
          <a:p>
            <a:r>
              <a:rPr lang="fr-FR" dirty="0" smtClean="0"/>
              <a:t>1. </a:t>
            </a:r>
            <a:r>
              <a:rPr lang="fr-FR" dirty="0" err="1" smtClean="0"/>
              <a:t>Environment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Major trends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Major </a:t>
            </a:r>
            <a:r>
              <a:rPr lang="fr-FR" dirty="0" err="1" smtClean="0"/>
              <a:t>differences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2. Challenges </a:t>
            </a:r>
            <a:r>
              <a:rPr lang="fr-FR" dirty="0" err="1" smtClean="0"/>
              <a:t>faced</a:t>
            </a:r>
            <a:r>
              <a:rPr lang="fr-FR" dirty="0" smtClean="0"/>
              <a:t> by </a:t>
            </a:r>
            <a:r>
              <a:rPr lang="fr-FR" dirty="0" err="1" smtClean="0"/>
              <a:t>implement</a:t>
            </a:r>
            <a:r>
              <a:rPr lang="fr-FR" dirty="0" smtClean="0"/>
              <a:t> </a:t>
            </a:r>
            <a:r>
              <a:rPr lang="fr-FR" dirty="0" err="1" smtClean="0"/>
              <a:t>manufacturers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smtClean="0"/>
              <a:t>Common challenges for all </a:t>
            </a:r>
            <a:r>
              <a:rPr lang="fr-FR" dirty="0" err="1" smtClean="0"/>
              <a:t>manufacturers</a:t>
            </a:r>
            <a:endParaRPr lang="fr-FR" dirty="0" smtClean="0"/>
          </a:p>
          <a:p>
            <a:pPr marL="285750" indent="-285750">
              <a:buFontTx/>
              <a:buChar char="-"/>
            </a:pPr>
            <a:r>
              <a:rPr lang="fr-FR" dirty="0" err="1" smtClean="0"/>
              <a:t>Specific</a:t>
            </a:r>
            <a:r>
              <a:rPr lang="fr-FR" dirty="0" smtClean="0"/>
              <a:t> challenges for </a:t>
            </a:r>
            <a:r>
              <a:rPr lang="fr-FR" dirty="0" err="1" smtClean="0"/>
              <a:t>implement</a:t>
            </a:r>
            <a:r>
              <a:rPr lang="fr-FR" dirty="0" smtClean="0"/>
              <a:t> </a:t>
            </a:r>
            <a:r>
              <a:rPr lang="fr-FR" dirty="0" err="1" smtClean="0"/>
              <a:t>manufacturers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3. </a:t>
            </a:r>
            <a:r>
              <a:rPr lang="fr-FR" dirty="0" err="1" smtClean="0"/>
              <a:t>Success</a:t>
            </a:r>
            <a:r>
              <a:rPr lang="fr-FR" dirty="0" smtClean="0"/>
              <a:t> </a:t>
            </a:r>
            <a:r>
              <a:rPr lang="fr-FR" dirty="0" err="1" smtClean="0"/>
              <a:t>factors</a:t>
            </a:r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Conclusion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28424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13297"/>
            <a:ext cx="11400430" cy="1947870"/>
          </a:xfrm>
        </p:spPr>
        <p:txBody>
          <a:bodyPr>
            <a:normAutofit/>
          </a:bodyPr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60" name="Espace réservé du contenu 2"/>
          <p:cNvSpPr>
            <a:spLocks noGrp="1"/>
          </p:cNvSpPr>
          <p:nvPr>
            <p:ph idx="1"/>
          </p:nvPr>
        </p:nvSpPr>
        <p:spPr>
          <a:xfrm>
            <a:off x="688342" y="1424316"/>
            <a:ext cx="8229600" cy="4929188"/>
          </a:xfrm>
        </p:spPr>
        <p:txBody>
          <a:bodyPr/>
          <a:lstStyle/>
          <a:p>
            <a:r>
              <a:rPr lang="fr-FR" sz="2000" dirty="0" smtClean="0"/>
              <a:t>Long-</a:t>
            </a:r>
            <a:r>
              <a:rPr lang="fr-FR" sz="2000" dirty="0" err="1" smtClean="0"/>
              <a:t>term</a:t>
            </a:r>
            <a:r>
              <a:rPr lang="fr-FR" sz="2000" dirty="0" smtClean="0"/>
              <a:t> consistent </a:t>
            </a:r>
            <a:r>
              <a:rPr lang="fr-FR" sz="2000" dirty="0" err="1" smtClean="0"/>
              <a:t>strategy</a:t>
            </a:r>
            <a:endParaRPr lang="fr-FR" sz="2000" dirty="0" smtClean="0"/>
          </a:p>
          <a:p>
            <a:r>
              <a:rPr lang="en-US" sz="2000" dirty="0" smtClean="0"/>
              <a:t>Sustainable growth</a:t>
            </a:r>
          </a:p>
          <a:p>
            <a:r>
              <a:rPr lang="en-US" sz="2000" dirty="0" smtClean="0"/>
              <a:t>Early </a:t>
            </a:r>
            <a:r>
              <a:rPr lang="en-US" sz="2000" dirty="0"/>
              <a:t>detection of the continuous evolving farmer </a:t>
            </a:r>
            <a:r>
              <a:rPr lang="en-US" sz="2000" dirty="0" smtClean="0"/>
              <a:t>needs</a:t>
            </a:r>
          </a:p>
          <a:p>
            <a:r>
              <a:rPr lang="en-US" sz="2000" dirty="0" smtClean="0"/>
              <a:t>Master </a:t>
            </a:r>
            <a:r>
              <a:rPr lang="en-US" sz="2000" dirty="0"/>
              <a:t>the Quality-Performance-Innovation </a:t>
            </a:r>
            <a:r>
              <a:rPr lang="en-US" sz="2000" dirty="0" smtClean="0"/>
              <a:t>triangle</a:t>
            </a:r>
          </a:p>
          <a:p>
            <a:r>
              <a:rPr lang="en-US" sz="2000" dirty="0" smtClean="0"/>
              <a:t>Master </a:t>
            </a:r>
            <a:r>
              <a:rPr lang="en-US" sz="2000" dirty="0"/>
              <a:t>the diversity in the Ag equipment </a:t>
            </a:r>
            <a:r>
              <a:rPr lang="en-US" sz="2000" dirty="0" smtClean="0"/>
              <a:t>needs</a:t>
            </a:r>
          </a:p>
          <a:p>
            <a:r>
              <a:rPr lang="en-US" sz="2000" dirty="0" smtClean="0"/>
              <a:t>Master </a:t>
            </a:r>
            <a:r>
              <a:rPr lang="en-US" sz="2000" dirty="0"/>
              <a:t>the technological </a:t>
            </a:r>
            <a:r>
              <a:rPr lang="en-US" sz="2000" dirty="0" smtClean="0"/>
              <a:t>changes</a:t>
            </a:r>
          </a:p>
          <a:p>
            <a:r>
              <a:rPr lang="en-US" sz="2000" dirty="0" smtClean="0"/>
              <a:t>Innovation</a:t>
            </a:r>
          </a:p>
          <a:p>
            <a:r>
              <a:rPr lang="en-US" sz="2000" dirty="0" smtClean="0"/>
              <a:t>Service</a:t>
            </a:r>
          </a:p>
          <a:p>
            <a:r>
              <a:rPr lang="en-US" sz="2000" dirty="0" smtClean="0"/>
              <a:t>Flexibility</a:t>
            </a:r>
          </a:p>
          <a:p>
            <a:r>
              <a:rPr lang="en-US" sz="2000" dirty="0" smtClean="0"/>
              <a:t>Workforce management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223718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8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re 1"/>
          <p:cNvSpPr>
            <a:spLocks noGrp="1"/>
          </p:cNvSpPr>
          <p:nvPr>
            <p:ph type="title"/>
          </p:nvPr>
        </p:nvSpPr>
        <p:spPr>
          <a:xfrm>
            <a:off x="791570" y="374969"/>
            <a:ext cx="11400430" cy="1137308"/>
          </a:xfrm>
        </p:spPr>
        <p:txBody>
          <a:bodyPr>
            <a:normAutofit/>
          </a:bodyPr>
          <a:lstStyle/>
          <a:p>
            <a:r>
              <a:rPr lang="en-US" dirty="0" smtClean="0"/>
              <a:t>The Kuhn Group’s Company Project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8869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791570" y="248761"/>
            <a:ext cx="11400430" cy="1947870"/>
          </a:xfrm>
        </p:spPr>
        <p:txBody>
          <a:bodyPr>
            <a:normAutofit/>
          </a:bodyPr>
          <a:lstStyle/>
          <a:p>
            <a:r>
              <a:rPr lang="en-US" dirty="0" smtClean="0"/>
              <a:t>Success Factors</a:t>
            </a:r>
            <a:endParaRPr lang="en-US" dirty="0"/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5464063" y="2240329"/>
            <a:ext cx="5285999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de-DE" altLang="fr-FR" sz="2400" dirty="0">
                <a:solidFill>
                  <a:srgbClr val="FF0000"/>
                </a:solidFill>
              </a:rPr>
              <a:t>Wayne Gretzky, </a:t>
            </a:r>
            <a:r>
              <a:rPr lang="de-DE" altLang="fr-FR" sz="2400" dirty="0" err="1" smtClean="0">
                <a:solidFill>
                  <a:srgbClr val="FF0000"/>
                </a:solidFill>
              </a:rPr>
              <a:t>former</a:t>
            </a:r>
            <a:r>
              <a:rPr lang="de-DE" altLang="fr-FR" sz="2400" dirty="0" smtClean="0">
                <a:solidFill>
                  <a:srgbClr val="FF0000"/>
                </a:solidFill>
              </a:rPr>
              <a:t> </a:t>
            </a:r>
            <a:r>
              <a:rPr lang="de-DE" altLang="fr-FR" sz="2400" dirty="0" err="1" smtClean="0">
                <a:solidFill>
                  <a:srgbClr val="FF0000"/>
                </a:solidFill>
              </a:rPr>
              <a:t>Canadian</a:t>
            </a:r>
            <a:endParaRPr lang="de-DE" altLang="fr-FR" sz="2400" dirty="0" smtClean="0">
              <a:solidFill>
                <a:srgbClr val="FF0000"/>
              </a:solidFill>
            </a:endParaRPr>
          </a:p>
          <a:p>
            <a:pPr algn="ctr"/>
            <a:r>
              <a:rPr lang="de-DE" altLang="fr-FR" sz="2400" dirty="0" smtClean="0">
                <a:solidFill>
                  <a:srgbClr val="FF0000"/>
                </a:solidFill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</a:rPr>
              <a:t>ice</a:t>
            </a:r>
            <a:r>
              <a:rPr lang="de-DE" altLang="fr-FR" sz="2400" dirty="0">
                <a:solidFill>
                  <a:srgbClr val="FF0000"/>
                </a:solidFill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</a:rPr>
              <a:t>hockey</a:t>
            </a:r>
            <a:r>
              <a:rPr lang="de-DE" altLang="fr-FR" sz="2400" dirty="0">
                <a:solidFill>
                  <a:srgbClr val="FF0000"/>
                </a:solidFill>
              </a:rPr>
              <a:t> </a:t>
            </a:r>
            <a:r>
              <a:rPr lang="de-DE" altLang="fr-FR" sz="2400" dirty="0" err="1" smtClean="0">
                <a:solidFill>
                  <a:srgbClr val="FF0000"/>
                </a:solidFill>
              </a:rPr>
              <a:t>player</a:t>
            </a:r>
            <a:r>
              <a:rPr lang="de-DE" altLang="fr-FR" sz="2400" dirty="0" smtClean="0">
                <a:solidFill>
                  <a:srgbClr val="FF0000"/>
                </a:solidFill>
              </a:rPr>
              <a:t>:</a:t>
            </a:r>
            <a:endParaRPr lang="de-DE" altLang="fr-FR" sz="2400" dirty="0">
              <a:solidFill>
                <a:srgbClr val="FF0000"/>
              </a:solidFill>
            </a:endParaRPr>
          </a:p>
          <a:p>
            <a:pPr algn="ctr"/>
            <a:endParaRPr lang="de-DE" altLang="fr-FR" sz="2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en-US" altLang="fr-FR" sz="2400" b="1" dirty="0">
                <a:solidFill>
                  <a:srgbClr val="FF0000"/>
                </a:solidFill>
                <a:latin typeface="Arial Black" pitchFamily="34" charset="0"/>
              </a:rPr>
              <a:t>“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I skate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to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the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puck</a:t>
            </a:r>
            <a:endParaRPr lang="de-DE" altLang="fr-FR" sz="2400" dirty="0">
              <a:solidFill>
                <a:srgbClr val="FF0000"/>
              </a:solidFill>
              <a:latin typeface="Arial Black" pitchFamily="34" charset="0"/>
            </a:endParaRPr>
          </a:p>
          <a:p>
            <a:pPr algn="ctr"/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going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to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be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,</a:t>
            </a:r>
            <a:b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</a:b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not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to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where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>
                <a:solidFill>
                  <a:srgbClr val="FF0000"/>
                </a:solidFill>
                <a:latin typeface="Arial Black" pitchFamily="34" charset="0"/>
              </a:rPr>
              <a:t>it</a:t>
            </a:r>
            <a:r>
              <a:rPr lang="de-DE" altLang="fr-FR" sz="2400" dirty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 smtClean="0">
                <a:solidFill>
                  <a:srgbClr val="FF0000"/>
                </a:solidFill>
                <a:latin typeface="Arial Black" pitchFamily="34" charset="0"/>
              </a:rPr>
              <a:t>is</a:t>
            </a:r>
            <a:r>
              <a:rPr lang="de-DE" altLang="fr-FR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 smtClean="0">
                <a:solidFill>
                  <a:srgbClr val="FF0000"/>
                </a:solidFill>
                <a:latin typeface="Arial Black" pitchFamily="34" charset="0"/>
              </a:rPr>
              <a:t>or</a:t>
            </a:r>
            <a:r>
              <a:rPr lang="de-DE" altLang="fr-FR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 smtClean="0">
                <a:solidFill>
                  <a:srgbClr val="FF0000"/>
                </a:solidFill>
                <a:latin typeface="Arial Black" pitchFamily="34" charset="0"/>
              </a:rPr>
              <a:t>has</a:t>
            </a:r>
            <a:r>
              <a:rPr lang="de-DE" altLang="fr-FR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de-DE" altLang="fr-FR" sz="2400" dirty="0" err="1" smtClean="0">
                <a:solidFill>
                  <a:srgbClr val="FF0000"/>
                </a:solidFill>
                <a:latin typeface="Arial Black" pitchFamily="34" charset="0"/>
              </a:rPr>
              <a:t>been</a:t>
            </a:r>
            <a:r>
              <a:rPr lang="en-US" altLang="fr-FR" sz="2400" b="1" dirty="0" smtClean="0">
                <a:solidFill>
                  <a:srgbClr val="FF0000"/>
                </a:solidFill>
                <a:latin typeface="Arial Black" pitchFamily="34" charset="0"/>
              </a:rPr>
              <a:t>”</a:t>
            </a:r>
            <a:endParaRPr lang="en-US" altLang="fr-FR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463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Thank you for your attention !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58028" y="2690812"/>
            <a:ext cx="2809875" cy="147637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706526" y="4624754"/>
            <a:ext cx="631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Michel SIEBERT, </a:t>
            </a:r>
            <a:r>
              <a:rPr lang="fr-FR" sz="2400" b="1" dirty="0" err="1" smtClean="0"/>
              <a:t>President</a:t>
            </a:r>
            <a:r>
              <a:rPr lang="fr-FR" sz="2400" b="1" dirty="0" smtClean="0"/>
              <a:t> of KUHN GROUP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xmlns="" val="147342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00530" y="1223158"/>
            <a:ext cx="9326880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/>
              <a:t>Introduction – </a:t>
            </a:r>
            <a:r>
              <a:rPr lang="fr-FR" sz="2800" b="1" dirty="0" err="1" smtClean="0"/>
              <a:t>Presentation</a:t>
            </a:r>
            <a:r>
              <a:rPr lang="fr-FR" sz="2800" b="1" dirty="0" smtClean="0"/>
              <a:t> of the KUHN GROUP</a:t>
            </a:r>
          </a:p>
          <a:p>
            <a:endParaRPr lang="fr-FR" dirty="0" smtClean="0"/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1.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Environment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Major trends</a:t>
            </a: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Major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differences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2. Challenges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faced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implement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Common challenges for all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Specific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challenges for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implement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3.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Success</a:t>
            </a:r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2">
                    <a:lumMod val="75000"/>
                  </a:schemeClr>
                </a:solidFill>
              </a:rPr>
              <a:t>factors</a:t>
            </a:r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2">
                    <a:lumMod val="75000"/>
                  </a:schemeClr>
                </a:solidFill>
              </a:rPr>
              <a:t>Conclusion</a:t>
            </a:r>
            <a:endParaRPr lang="fr-FR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6362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KUHN GROUP’S Evolution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9012" y="1313574"/>
            <a:ext cx="7199312" cy="448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8475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KUHN GROUP’S World </a:t>
            </a:r>
            <a:r>
              <a:rPr lang="fr-FR" dirty="0" err="1" smtClean="0"/>
              <a:t>Presence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00789" y="1439615"/>
            <a:ext cx="10888579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fr-FR" dirty="0"/>
              <a:t>Today, KUHN Group is made of: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fr-FR" sz="1600" b="1" dirty="0"/>
              <a:t>9 Production Business Units</a:t>
            </a:r>
            <a:endParaRPr lang="en-US" altLang="fr-FR" sz="1600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altLang="fr-FR" sz="1600" b="1" dirty="0"/>
              <a:t>11 Distribution Business Units</a:t>
            </a:r>
            <a:r>
              <a:rPr lang="en-US" altLang="fr-FR" sz="1600" dirty="0"/>
              <a:t>.</a:t>
            </a:r>
          </a:p>
          <a:p>
            <a:r>
              <a:rPr lang="en-US" altLang="fr-FR" dirty="0"/>
              <a:t>Marketing and distribution in approximately </a:t>
            </a:r>
            <a:r>
              <a:rPr lang="en-US" altLang="fr-FR" b="1" dirty="0"/>
              <a:t>100 countries across the </a:t>
            </a:r>
            <a:r>
              <a:rPr lang="en-US" altLang="fr-FR" b="1" dirty="0" smtClean="0"/>
              <a:t>globe.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0789" y="2520000"/>
            <a:ext cx="11670632" cy="3743538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2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4848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87846" y="48758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FR" dirty="0" smtClean="0"/>
              <a:t>KUHN GROUP’S Production </a:t>
            </a:r>
            <a:r>
              <a:rPr lang="fr-FR" dirty="0" err="1" smtClean="0"/>
              <a:t>Units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2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llipse 8"/>
          <p:cNvSpPr/>
          <p:nvPr/>
        </p:nvSpPr>
        <p:spPr>
          <a:xfrm>
            <a:off x="1217084" y="1293068"/>
            <a:ext cx="1525704" cy="70160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  <a:r>
              <a:rPr lang="fr-FR" sz="1100" dirty="0" smtClean="0">
                <a:solidFill>
                  <a:schemeClr val="tx1"/>
                </a:solidFill>
              </a:rPr>
              <a:t>Saverne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7720826" y="2442046"/>
            <a:ext cx="1428897" cy="7284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  <a:r>
              <a:rPr lang="fr-FR" sz="1100" dirty="0" err="1" smtClean="0">
                <a:solidFill>
                  <a:schemeClr val="tx1"/>
                </a:solidFill>
              </a:rPr>
              <a:t>Brodhead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4" name="Ellipse 13"/>
          <p:cNvSpPr/>
          <p:nvPr/>
        </p:nvSpPr>
        <p:spPr>
          <a:xfrm>
            <a:off x="4840506" y="2599919"/>
            <a:ext cx="1405140" cy="7284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  <a:r>
              <a:rPr lang="fr-FR" sz="1100" dirty="0" err="1" smtClean="0">
                <a:solidFill>
                  <a:schemeClr val="tx1"/>
                </a:solidFill>
              </a:rPr>
              <a:t>Chéméré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3112314" y="2441287"/>
            <a:ext cx="1676315" cy="7284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</a:p>
          <a:p>
            <a:pPr algn="ctr">
              <a:defRPr/>
            </a:pPr>
            <a:r>
              <a:rPr lang="fr-FR" sz="1100" dirty="0" smtClean="0">
                <a:solidFill>
                  <a:schemeClr val="tx1"/>
                </a:solidFill>
              </a:rPr>
              <a:t>La </a:t>
            </a:r>
            <a:r>
              <a:rPr lang="fr-FR" sz="1100" dirty="0" err="1" smtClean="0">
                <a:solidFill>
                  <a:schemeClr val="tx1"/>
                </a:solidFill>
              </a:rPr>
              <a:t>Copechagnière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1960186" y="1931594"/>
            <a:ext cx="1565204" cy="670424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  <a:r>
              <a:rPr lang="fr-FR" sz="1100" dirty="0" smtClean="0">
                <a:solidFill>
                  <a:schemeClr val="tx1"/>
                </a:solidFill>
              </a:rPr>
              <a:t>Châteaubriant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9824361" y="1157102"/>
            <a:ext cx="1584176" cy="7284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</a:p>
          <a:p>
            <a:pPr algn="ctr">
              <a:defRPr/>
            </a:pPr>
            <a:r>
              <a:rPr lang="fr-FR" sz="1100" dirty="0" err="1" smtClean="0">
                <a:solidFill>
                  <a:schemeClr val="tx1"/>
                </a:solidFill>
              </a:rPr>
              <a:t>Passo</a:t>
            </a:r>
            <a:r>
              <a:rPr lang="fr-FR" sz="1100" dirty="0" smtClean="0">
                <a:solidFill>
                  <a:schemeClr val="tx1"/>
                </a:solidFill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</a:rPr>
              <a:t>Fundo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8925518" y="1902570"/>
            <a:ext cx="1512168" cy="7284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  <a:r>
              <a:rPr lang="fr-FR" sz="1100" dirty="0" smtClean="0">
                <a:solidFill>
                  <a:schemeClr val="tx1"/>
                </a:solidFill>
              </a:rPr>
              <a:t>Hutchinson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6315686" y="2668481"/>
            <a:ext cx="1405140" cy="728471"/>
          </a:xfrm>
          <a:prstGeom prst="ellipse">
            <a:avLst/>
          </a:prstGeom>
          <a:gradFill>
            <a:gsLst>
              <a:gs pos="0">
                <a:schemeClr val="bg1"/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5400000" scaled="0"/>
          </a:gradFill>
          <a:ln w="3175">
            <a:solidFill>
              <a:schemeClr val="bg1"/>
            </a:solidFill>
          </a:ln>
          <a:effectLst>
            <a:outerShdw blurRad="317500" sx="102000" sy="102000" algn="ctr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FR" sz="1400" dirty="0" smtClean="0">
                <a:solidFill>
                  <a:schemeClr val="tx1"/>
                </a:solidFill>
              </a:rPr>
              <a:t>KUHN </a:t>
            </a:r>
            <a:r>
              <a:rPr lang="fr-FR" sz="1100" dirty="0" smtClean="0">
                <a:solidFill>
                  <a:schemeClr val="tx1"/>
                </a:solidFill>
              </a:rPr>
              <a:t>Geldrop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206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KUHN GROUP’S Product Portfolio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1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contenu 16"/>
          <p:cNvSpPr>
            <a:spLocks noGrp="1"/>
          </p:cNvSpPr>
          <p:nvPr>
            <p:ph idx="1"/>
          </p:nvPr>
        </p:nvSpPr>
        <p:spPr>
          <a:xfrm>
            <a:off x="688342" y="1380980"/>
            <a:ext cx="10753690" cy="1494568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US" sz="2400" dirty="0" smtClean="0"/>
              <a:t>10 complementary product lines forming 4 Product Platforms</a:t>
            </a:r>
          </a:p>
          <a:p>
            <a:pPr marL="0" indent="0" algn="ctr">
              <a:buFontTx/>
              <a:buNone/>
              <a:defRPr/>
            </a:pPr>
            <a:r>
              <a:rPr lang="en-US" sz="2400" dirty="0" smtClean="0"/>
              <a:t>Hay &amp; Forage – Livestock – Crop Production </a:t>
            </a:r>
            <a:r>
              <a:rPr lang="en-US" sz="2400" dirty="0"/>
              <a:t>– </a:t>
            </a:r>
            <a:r>
              <a:rPr lang="en-US" sz="2400" dirty="0" smtClean="0"/>
              <a:t>Landscape &amp; Road Maintenance</a:t>
            </a:r>
            <a:endParaRPr lang="fr-FR" sz="2400" dirty="0" smtClean="0"/>
          </a:p>
          <a:p>
            <a:pPr algn="ctr">
              <a:defRPr/>
            </a:pPr>
            <a:endParaRPr lang="fr-FR" dirty="0" smtClean="0"/>
          </a:p>
        </p:txBody>
      </p:sp>
      <p:grpSp>
        <p:nvGrpSpPr>
          <p:cNvPr id="13" name="Groupe 8"/>
          <p:cNvGrpSpPr>
            <a:grpSpLocks/>
          </p:cNvGrpSpPr>
          <p:nvPr/>
        </p:nvGrpSpPr>
        <p:grpSpPr bwMode="auto">
          <a:xfrm>
            <a:off x="1599057" y="2362599"/>
            <a:ext cx="9000430" cy="4057650"/>
            <a:chOff x="323850" y="2484438"/>
            <a:chExt cx="8928100" cy="4057650"/>
          </a:xfrm>
        </p:grpSpPr>
        <p:grpSp>
          <p:nvGrpSpPr>
            <p:cNvPr id="14" name="Groupe 3"/>
            <p:cNvGrpSpPr>
              <a:grpSpLocks/>
            </p:cNvGrpSpPr>
            <p:nvPr/>
          </p:nvGrpSpPr>
          <p:grpSpPr bwMode="auto">
            <a:xfrm>
              <a:off x="323850" y="2484438"/>
              <a:ext cx="4464063" cy="4057650"/>
              <a:chOff x="323850" y="2484438"/>
              <a:chExt cx="4464063" cy="4057650"/>
            </a:xfrm>
          </p:grpSpPr>
          <p:grpSp>
            <p:nvGrpSpPr>
              <p:cNvPr id="29" name="Groupe 1"/>
              <p:cNvGrpSpPr>
                <a:grpSpLocks/>
              </p:cNvGrpSpPr>
              <p:nvPr/>
            </p:nvGrpSpPr>
            <p:grpSpPr bwMode="auto">
              <a:xfrm>
                <a:off x="323850" y="3564184"/>
                <a:ext cx="2232044" cy="2977904"/>
                <a:chOff x="323850" y="3564184"/>
                <a:chExt cx="2232044" cy="2977904"/>
              </a:xfrm>
            </p:grpSpPr>
            <p:sp>
              <p:nvSpPr>
                <p:cNvPr id="36" name="ZoneTexte 8"/>
                <p:cNvSpPr txBox="1">
                  <a:spLocks noChangeArrowheads="1"/>
                </p:cNvSpPr>
                <p:nvPr/>
              </p:nvSpPr>
              <p:spPr bwMode="auto">
                <a:xfrm>
                  <a:off x="323850" y="4895871"/>
                  <a:ext cx="2232044" cy="16462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600"/>
                    </a:spcAft>
                  </a:pPr>
                  <a:r>
                    <a:rPr lang="en-US" altLang="fr-FR" sz="1200" b="1" dirty="0" smtClean="0">
                      <a:solidFill>
                        <a:srgbClr val="000000"/>
                      </a:solidFill>
                    </a:rPr>
                    <a:t>Hay &amp; Forage</a:t>
                  </a:r>
                  <a:endParaRPr lang="en-US" altLang="fr-FR" sz="1200" b="1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Mowing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Mowing-Conditioning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Tedding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Raking (incl. Merging)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Baling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Wrapping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Maize chopping</a:t>
                  </a:r>
                  <a:endParaRPr lang="fr-FR" altLang="fr-FR" dirty="0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7" name="Image 10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97339" y="3564184"/>
                  <a:ext cx="1664222" cy="134080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0" name="Groupe 2"/>
              <p:cNvGrpSpPr>
                <a:grpSpLocks/>
              </p:cNvGrpSpPr>
              <p:nvPr/>
            </p:nvGrpSpPr>
            <p:grpSpPr bwMode="auto">
              <a:xfrm>
                <a:off x="2555869" y="3564184"/>
                <a:ext cx="2232044" cy="2090783"/>
                <a:chOff x="2555869" y="3564184"/>
                <a:chExt cx="2232044" cy="2090783"/>
              </a:xfrm>
            </p:grpSpPr>
            <p:sp>
              <p:nvSpPr>
                <p:cNvPr id="34" name="ZoneTexte 10"/>
                <p:cNvSpPr txBox="1">
                  <a:spLocks noChangeArrowheads="1"/>
                </p:cNvSpPr>
                <p:nvPr/>
              </p:nvSpPr>
              <p:spPr bwMode="auto">
                <a:xfrm>
                  <a:off x="2555869" y="4931862"/>
                  <a:ext cx="2232044" cy="72310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600"/>
                    </a:spcAft>
                  </a:pPr>
                  <a:r>
                    <a:rPr lang="en-US" altLang="fr-FR" sz="1200" b="1" smtClean="0">
                      <a:solidFill>
                        <a:srgbClr val="000000"/>
                      </a:solidFill>
                    </a:rPr>
                    <a:t>Livestock</a:t>
                  </a:r>
                  <a:endParaRPr lang="fr-FR" altLang="fr-FR" sz="1200" b="1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smtClean="0">
                      <a:solidFill>
                        <a:srgbClr val="000000"/>
                      </a:solidFill>
                    </a:rPr>
                    <a:t>Feeding</a:t>
                  </a:r>
                  <a:endParaRPr lang="fr-FR" altLang="fr-FR" sz="120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smtClean="0">
                      <a:solidFill>
                        <a:srgbClr val="000000"/>
                      </a:solidFill>
                    </a:rPr>
                    <a:t>Bedding</a:t>
                  </a:r>
                  <a:endParaRPr lang="fr-FR" altLang="fr-FR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35" name="Image 16"/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27870" y="3564184"/>
                  <a:ext cx="1658126" cy="1365183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31" name="Groupe 22"/>
              <p:cNvGrpSpPr>
                <a:grpSpLocks/>
              </p:cNvGrpSpPr>
              <p:nvPr/>
            </p:nvGrpSpPr>
            <p:grpSpPr bwMode="auto">
              <a:xfrm>
                <a:off x="395287" y="2484438"/>
                <a:ext cx="3888563" cy="835025"/>
                <a:chOff x="395435" y="2160000"/>
                <a:chExt cx="3888530" cy="835222"/>
              </a:xfrm>
            </p:grpSpPr>
            <p:sp>
              <p:nvSpPr>
                <p:cNvPr id="32" name="Organigramme : Fusion 31"/>
                <p:cNvSpPr/>
                <p:nvPr/>
              </p:nvSpPr>
              <p:spPr bwMode="auto">
                <a:xfrm>
                  <a:off x="395435" y="2807853"/>
                  <a:ext cx="3887967" cy="187369"/>
                </a:xfrm>
                <a:prstGeom prst="flowChartMerge">
                  <a:avLst/>
                </a:prstGeom>
                <a:solidFill>
                  <a:srgbClr val="00CC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33" name="ZoneTexte 61"/>
                <p:cNvSpPr txBox="1">
                  <a:spLocks noChangeArrowheads="1"/>
                </p:cNvSpPr>
                <p:nvPr/>
              </p:nvSpPr>
              <p:spPr bwMode="auto">
                <a:xfrm>
                  <a:off x="395998" y="2160000"/>
                  <a:ext cx="3887967" cy="576000"/>
                </a:xfrm>
                <a:prstGeom prst="rect">
                  <a:avLst/>
                </a:prstGeom>
                <a:solidFill>
                  <a:srgbClr val="00CC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600" b="1" smtClean="0">
                      <a:solidFill>
                        <a:srgbClr val="FFFFFF"/>
                      </a:solidFill>
                    </a:rPr>
                    <a:t>Dairy &amp; Meat Production</a:t>
                  </a:r>
                </a:p>
              </p:txBody>
            </p:sp>
          </p:grpSp>
        </p:grpSp>
        <p:grpSp>
          <p:nvGrpSpPr>
            <p:cNvPr id="15" name="Groupe 5"/>
            <p:cNvGrpSpPr>
              <a:grpSpLocks/>
            </p:cNvGrpSpPr>
            <p:nvPr/>
          </p:nvGrpSpPr>
          <p:grpSpPr bwMode="auto">
            <a:xfrm>
              <a:off x="4787887" y="2484438"/>
              <a:ext cx="2232044" cy="3909019"/>
              <a:chOff x="4787887" y="2484438"/>
              <a:chExt cx="2232044" cy="3909019"/>
            </a:xfrm>
          </p:grpSpPr>
          <p:grpSp>
            <p:nvGrpSpPr>
              <p:cNvPr id="23" name="Groupe 4"/>
              <p:cNvGrpSpPr>
                <a:grpSpLocks/>
              </p:cNvGrpSpPr>
              <p:nvPr/>
            </p:nvGrpSpPr>
            <p:grpSpPr bwMode="auto">
              <a:xfrm>
                <a:off x="4787887" y="3564184"/>
                <a:ext cx="2232044" cy="2829273"/>
                <a:chOff x="4787887" y="3564184"/>
                <a:chExt cx="2232044" cy="2829273"/>
              </a:xfrm>
            </p:grpSpPr>
            <p:sp>
              <p:nvSpPr>
                <p:cNvPr id="27" name="ZoneTexte 9"/>
                <p:cNvSpPr txBox="1">
                  <a:spLocks noChangeArrowheads="1"/>
                </p:cNvSpPr>
                <p:nvPr/>
              </p:nvSpPr>
              <p:spPr bwMode="auto">
                <a:xfrm>
                  <a:off x="4787887" y="4931862"/>
                  <a:ext cx="2232044" cy="146159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600"/>
                    </a:spcAft>
                  </a:pPr>
                  <a:r>
                    <a:rPr lang="en-US" altLang="fr-FR" sz="1200" b="1" dirty="0" smtClean="0">
                      <a:solidFill>
                        <a:srgbClr val="000000"/>
                      </a:solidFill>
                    </a:rPr>
                    <a:t>Crop Production</a:t>
                  </a:r>
                  <a:endParaRPr lang="en-US" altLang="fr-FR" sz="1200" b="1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err="1" smtClean="0">
                      <a:solidFill>
                        <a:srgbClr val="000000"/>
                      </a:solidFill>
                    </a:rPr>
                    <a:t>Ploughing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Tillage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Seeding (incl. Planting)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Fertilization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Manure Spreading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Spraying (field, orchard)</a:t>
                  </a:r>
                  <a:endParaRPr lang="fr-FR" altLang="fr-FR" dirty="0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8" name="Image 11"/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849113" y="3564184"/>
                  <a:ext cx="1658126" cy="1352994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24" name="Groupe 23"/>
              <p:cNvGrpSpPr>
                <a:grpSpLocks/>
              </p:cNvGrpSpPr>
              <p:nvPr/>
            </p:nvGrpSpPr>
            <p:grpSpPr bwMode="auto">
              <a:xfrm>
                <a:off x="4849200" y="2484438"/>
                <a:ext cx="1659601" cy="835025"/>
                <a:chOff x="4345313" y="2160000"/>
                <a:chExt cx="1659587" cy="835222"/>
              </a:xfrm>
            </p:grpSpPr>
            <p:sp>
              <p:nvSpPr>
                <p:cNvPr id="25" name="Organigramme : Fusion 24"/>
                <p:cNvSpPr/>
                <p:nvPr/>
              </p:nvSpPr>
              <p:spPr bwMode="auto">
                <a:xfrm>
                  <a:off x="4345314" y="2807853"/>
                  <a:ext cx="1659586" cy="187369"/>
                </a:xfrm>
                <a:prstGeom prst="flowChartMerge">
                  <a:avLst/>
                </a:prstGeom>
                <a:solidFill>
                  <a:srgbClr val="CC99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26" name="ZoneTexte 64"/>
                <p:cNvSpPr txBox="1">
                  <a:spLocks noChangeArrowheads="1"/>
                </p:cNvSpPr>
                <p:nvPr/>
              </p:nvSpPr>
              <p:spPr bwMode="auto">
                <a:xfrm>
                  <a:off x="4345313" y="2160000"/>
                  <a:ext cx="1659586" cy="584775"/>
                </a:xfrm>
                <a:prstGeom prst="rect">
                  <a:avLst/>
                </a:prstGeom>
                <a:solidFill>
                  <a:srgbClr val="CC99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600" b="1" smtClean="0">
                      <a:solidFill>
                        <a:srgbClr val="FFFFFF"/>
                      </a:solidFill>
                    </a:rPr>
                    <a:t>Crop Production</a:t>
                  </a:r>
                </a:p>
              </p:txBody>
            </p:sp>
          </p:grpSp>
        </p:grpSp>
        <p:grpSp>
          <p:nvGrpSpPr>
            <p:cNvPr id="16" name="Groupe 7"/>
            <p:cNvGrpSpPr>
              <a:grpSpLocks/>
            </p:cNvGrpSpPr>
            <p:nvPr/>
          </p:nvGrpSpPr>
          <p:grpSpPr bwMode="auto">
            <a:xfrm>
              <a:off x="7019906" y="2484438"/>
              <a:ext cx="2232044" cy="3539774"/>
              <a:chOff x="7019906" y="2484438"/>
              <a:chExt cx="2232044" cy="3539774"/>
            </a:xfrm>
          </p:grpSpPr>
          <p:grpSp>
            <p:nvGrpSpPr>
              <p:cNvPr id="17" name="Groupe 6"/>
              <p:cNvGrpSpPr>
                <a:grpSpLocks/>
              </p:cNvGrpSpPr>
              <p:nvPr/>
            </p:nvGrpSpPr>
            <p:grpSpPr bwMode="auto">
              <a:xfrm>
                <a:off x="7019906" y="3564184"/>
                <a:ext cx="2232044" cy="2460028"/>
                <a:chOff x="7019906" y="3564184"/>
                <a:chExt cx="2232044" cy="2460028"/>
              </a:xfrm>
            </p:grpSpPr>
            <p:sp>
              <p:nvSpPr>
                <p:cNvPr id="21" name="ZoneTexte 11"/>
                <p:cNvSpPr txBox="1">
                  <a:spLocks noChangeArrowheads="1"/>
                </p:cNvSpPr>
                <p:nvPr/>
              </p:nvSpPr>
              <p:spPr bwMode="auto">
                <a:xfrm>
                  <a:off x="7019906" y="4931862"/>
                  <a:ext cx="2232044" cy="109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>
                    <a:spcAft>
                      <a:spcPts val="600"/>
                    </a:spcAft>
                  </a:pPr>
                  <a:r>
                    <a:rPr lang="en-US" altLang="fr-FR" sz="1200" b="1" dirty="0" smtClean="0">
                      <a:solidFill>
                        <a:srgbClr val="000000"/>
                      </a:solidFill>
                    </a:rPr>
                    <a:t>Landscape &amp; Road Maintenance</a:t>
                  </a:r>
                  <a:endParaRPr lang="en-US" altLang="fr-FR" sz="1200" b="1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Shredders (field, landscape)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Salt &amp; Sand Spreading</a:t>
                  </a:r>
                  <a:endParaRPr lang="en-US" altLang="fr-FR" sz="1200" dirty="0" smtClean="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eaLnBrk="1" hangingPunct="1"/>
                  <a:r>
                    <a:rPr lang="en-US" altLang="fr-FR" sz="1200" dirty="0" smtClean="0">
                      <a:solidFill>
                        <a:srgbClr val="000000"/>
                      </a:solidFill>
                    </a:rPr>
                    <a:t>Spraying (Amenity, others)</a:t>
                  </a:r>
                  <a:endParaRPr lang="fr-FR" altLang="fr-FR" dirty="0" smtClean="0">
                    <a:solidFill>
                      <a:srgbClr val="000000"/>
                    </a:solidFill>
                  </a:endParaRPr>
                </a:p>
              </p:txBody>
            </p:sp>
            <p:pic>
              <p:nvPicPr>
                <p:cNvPr id="22" name="Image 17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92139" y="3564184"/>
                  <a:ext cx="1652400" cy="1347201"/>
                </a:xfrm>
                <a:prstGeom prst="rect">
                  <a:avLst/>
                </a:prstGeom>
                <a:noFill/>
                <a:ln w="3175">
                  <a:solidFill>
                    <a:srgbClr val="0000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" name="Groupe 24"/>
              <p:cNvGrpSpPr>
                <a:grpSpLocks/>
              </p:cNvGrpSpPr>
              <p:nvPr/>
            </p:nvGrpSpPr>
            <p:grpSpPr bwMode="auto">
              <a:xfrm>
                <a:off x="7092000" y="2484438"/>
                <a:ext cx="1652401" cy="835025"/>
                <a:chOff x="6480094" y="2160000"/>
                <a:chExt cx="1652387" cy="835222"/>
              </a:xfrm>
            </p:grpSpPr>
            <p:sp>
              <p:nvSpPr>
                <p:cNvPr id="19" name="ZoneTexte 64"/>
                <p:cNvSpPr txBox="1">
                  <a:spLocks noChangeArrowheads="1"/>
                </p:cNvSpPr>
                <p:nvPr/>
              </p:nvSpPr>
              <p:spPr bwMode="auto">
                <a:xfrm>
                  <a:off x="6480094" y="2160000"/>
                  <a:ext cx="1652386" cy="584775"/>
                </a:xfrm>
                <a:prstGeom prst="rect">
                  <a:avLst/>
                </a:prstGeom>
                <a:solidFill>
                  <a:srgbClr val="99FF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ctr" eaLnBrk="1" hangingPunct="1"/>
                  <a:r>
                    <a:rPr lang="fr-FR" altLang="fr-FR" sz="1600" b="1" smtClean="0">
                      <a:solidFill>
                        <a:srgbClr val="000000"/>
                      </a:solidFill>
                    </a:rPr>
                    <a:t>Environment Maintenance</a:t>
                  </a:r>
                </a:p>
              </p:txBody>
            </p:sp>
            <p:sp>
              <p:nvSpPr>
                <p:cNvPr id="20" name="Organigramme : Fusion 19"/>
                <p:cNvSpPr/>
                <p:nvPr/>
              </p:nvSpPr>
              <p:spPr bwMode="auto">
                <a:xfrm>
                  <a:off x="6480095" y="2807853"/>
                  <a:ext cx="1652386" cy="187369"/>
                </a:xfrm>
                <a:prstGeom prst="flowChartMerge">
                  <a:avLst/>
                </a:prstGeom>
                <a:solidFill>
                  <a:srgbClr val="99FF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fr-FR">
                    <a:solidFill>
                      <a:srgbClr val="FFFFFF"/>
                    </a:solidFill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xmlns="" val="313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Fourth World Summit on Agriculture Machinery ~ December 5-6, 2013 ~ New Delhi, India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" name="Image 9" descr="Capture d’écra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3279" y="1311298"/>
            <a:ext cx="6963089" cy="485038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cxnSp>
        <p:nvCxnSpPr>
          <p:cNvPr id="12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dirty="0" smtClean="0"/>
              <a:t>The </a:t>
            </a:r>
            <a:r>
              <a:rPr lang="fr-FR" dirty="0" err="1" smtClean="0"/>
              <a:t>Foundations</a:t>
            </a:r>
            <a:r>
              <a:rPr lang="fr-FR" dirty="0" smtClean="0"/>
              <a:t> of KUHN GROUP’S </a:t>
            </a:r>
            <a:r>
              <a:rPr lang="fr-FR" dirty="0" err="1" smtClean="0"/>
              <a:t>Strategy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86404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E7CBA1-59B5-477C-A08F-77B21C30B957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6873" y="5424055"/>
            <a:ext cx="1284328" cy="117870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1311811" y="374969"/>
            <a:ext cx="2377440" cy="0"/>
          </a:xfrm>
          <a:prstGeom prst="line">
            <a:avLst/>
          </a:prstGeom>
          <a:ln w="571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100530" y="6251317"/>
            <a:ext cx="9326880" cy="0"/>
          </a:xfrm>
          <a:prstGeom prst="line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Fourth World Summit on Agriculture Machinery</a:t>
            </a:r>
          </a:p>
          <a:p>
            <a:r>
              <a:rPr lang="en-US" dirty="0" smtClean="0"/>
              <a:t>December 5-6, 2013 ~ New Delhi, India</a:t>
            </a:r>
            <a:endParaRPr lang="en-US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297"/>
            <a:ext cx="1376685" cy="723343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100530" y="1223158"/>
            <a:ext cx="93268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Introduction –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Presentation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of the KUHN GROUP</a:t>
            </a:r>
          </a:p>
          <a:p>
            <a:endParaRPr lang="fr-FR" dirty="0" smtClean="0"/>
          </a:p>
          <a:p>
            <a:r>
              <a:rPr lang="fr-FR" sz="2800" b="1" dirty="0" smtClean="0"/>
              <a:t>1. </a:t>
            </a:r>
            <a:r>
              <a:rPr lang="fr-FR" sz="2800" b="1" dirty="0" err="1" smtClean="0"/>
              <a:t>Environment</a:t>
            </a:r>
            <a:endParaRPr lang="fr-FR" sz="2800" b="1" dirty="0" smtClean="0"/>
          </a:p>
          <a:p>
            <a:pPr marL="285750" indent="-285750">
              <a:buFontTx/>
              <a:buChar char="-"/>
            </a:pPr>
            <a:r>
              <a:rPr lang="fr-FR" sz="2800" b="1" dirty="0" smtClean="0"/>
              <a:t>Major trends</a:t>
            </a:r>
          </a:p>
          <a:p>
            <a:pPr marL="285750" indent="-285750">
              <a:buFontTx/>
              <a:buChar char="-"/>
            </a:pPr>
            <a:r>
              <a:rPr lang="fr-FR" sz="2800" b="1" dirty="0" smtClean="0"/>
              <a:t>Major </a:t>
            </a:r>
            <a:r>
              <a:rPr lang="fr-FR" sz="2800" b="1" dirty="0" err="1" smtClean="0"/>
              <a:t>differences</a:t>
            </a:r>
            <a:endParaRPr lang="fr-FR" sz="2800" b="1" dirty="0" smtClean="0"/>
          </a:p>
          <a:p>
            <a:endParaRPr lang="fr-FR" dirty="0" smtClean="0"/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2. Challenges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faced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by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implement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Common challenges for all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Specific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challenges for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implement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manufacturers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3.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Success</a:t>
            </a:r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bg1">
                    <a:lumMod val="75000"/>
                  </a:schemeClr>
                </a:solidFill>
              </a:rPr>
              <a:t>factors</a:t>
            </a:r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endParaRPr lang="fr-FR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fr-FR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  <a:endParaRPr lang="fr-FR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351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grievolution PowerPoint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grievolution PowerPoint Template.potx" id="{3045FC5A-CE82-4549-B997-71C226566229}" vid="{DEE991AB-1BF4-406B-9361-D72E55CF186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Agrievolution PowerPoint Template</Template>
  <TotalTime>296</TotalTime>
  <Words>1090</Words>
  <Application>Microsoft Office PowerPoint</Application>
  <PresentationFormat>Custom</PresentationFormat>
  <Paragraphs>264</Paragraphs>
  <Slides>23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Agrievolution PowerPoint Template</vt:lpstr>
      <vt:lpstr>FUTURE CHALLENGES FOR EQUIPMENT MANUFACTURERS</vt:lpstr>
      <vt:lpstr>Slide 2</vt:lpstr>
      <vt:lpstr>Slide 3</vt:lpstr>
      <vt:lpstr>KUHN GROUP’S Evolution</vt:lpstr>
      <vt:lpstr>KUHN GROUP’S World Presence</vt:lpstr>
      <vt:lpstr>KUHN GROUP’S Production Units</vt:lpstr>
      <vt:lpstr>KUHN GROUP’S Product Portfolio</vt:lpstr>
      <vt:lpstr>The Foundations of KUHN GROUP’S Strategy</vt:lpstr>
      <vt:lpstr>Slide 9</vt:lpstr>
      <vt:lpstr>Environment</vt:lpstr>
      <vt:lpstr>The Worldwide General Environment</vt:lpstr>
      <vt:lpstr>The Worldwide General Environment</vt:lpstr>
      <vt:lpstr>Slide 13</vt:lpstr>
      <vt:lpstr>Common Challenges to Meet the Requirements of the Farmers</vt:lpstr>
      <vt:lpstr>The Importance of Logistics</vt:lpstr>
      <vt:lpstr>Specific Challenges</vt:lpstr>
      <vt:lpstr>Some Examples of New Technologies</vt:lpstr>
      <vt:lpstr>Slide 18</vt:lpstr>
      <vt:lpstr>The World Equipment Suppliers Matrix</vt:lpstr>
      <vt:lpstr>Success Factors</vt:lpstr>
      <vt:lpstr>The Kuhn Group’s Company Project ONE</vt:lpstr>
      <vt:lpstr>Success Factors</vt:lpstr>
      <vt:lpstr>Thank you for your attention !</vt:lpstr>
    </vt:vector>
  </TitlesOfParts>
  <Company>KUHN 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Josiane CARMAUX</dc:creator>
  <cp:lastModifiedBy>romit.sen</cp:lastModifiedBy>
  <cp:revision>43</cp:revision>
  <dcterms:created xsi:type="dcterms:W3CDTF">2013-10-22T09:23:28Z</dcterms:created>
  <dcterms:modified xsi:type="dcterms:W3CDTF">2013-12-10T05:08:34Z</dcterms:modified>
</cp:coreProperties>
</file>