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3" autoAdjust="0"/>
    <p:restoredTop sz="9466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49E-7FE6-4B66-8655-141539679EAE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4DDE-8734-46AB-8B21-D1A17726B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6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34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7A8-B79D-4D1A-8F16-28118121DA0F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8708-CC37-40DC-B25A-987B3AD4AB20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004D-DFBD-416C-9045-4AFD36B9E2BB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1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A40-6A40-40DD-9D6B-9CDEA03045AE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9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B1A-1D16-46A0-8349-318844EF8810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E4E2-B1D0-49A1-AE35-0223143464FB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7045-F820-4EF8-A49E-3B9F670E1278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48A1-7F87-46CD-86EF-E89330674066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3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2FD-F1AF-4C42-B08E-CA9586B558C8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10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15C-2B81-4356-8CD0-118EDCD67CFD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A18-15A7-4C31-9D10-8FB4B47A8504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A5F-7541-4308-B30D-71A392258D24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://www.aem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image" Target="../media/image11.wm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f-onlin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AEF – Ag Industry’s initiative in electronics standards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3746935" y="2600553"/>
            <a:ext cx="4249415" cy="20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4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Founding of AEF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3001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b="1" u="sng" dirty="0"/>
              <a:t>A</a:t>
            </a:r>
            <a:r>
              <a:rPr lang="en-US" sz="2400" dirty="0"/>
              <a:t>gricultural </a:t>
            </a:r>
            <a:r>
              <a:rPr lang="en-US" sz="2400" b="1" i="1" dirty="0">
                <a:solidFill>
                  <a:schemeClr val="hlink"/>
                </a:solidFill>
              </a:rPr>
              <a:t>Industry</a:t>
            </a:r>
            <a:r>
              <a:rPr lang="en-US" sz="2400" dirty="0"/>
              <a:t> </a:t>
            </a:r>
            <a:r>
              <a:rPr lang="en-US" sz="2400" b="1" u="sng" dirty="0"/>
              <a:t>E</a:t>
            </a:r>
            <a:r>
              <a:rPr lang="en-US" sz="2400" dirty="0"/>
              <a:t>lectronics </a:t>
            </a:r>
            <a:r>
              <a:rPr lang="en-US" sz="2400" b="1" u="sng" dirty="0"/>
              <a:t>F</a:t>
            </a:r>
            <a:r>
              <a:rPr lang="en-US" sz="2400" dirty="0"/>
              <a:t>oundation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Founded on October 28, 2008 by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7 major agricultural equipment manufacturers and 2 associations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Kverneland Group is one of the Founding Members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8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Bild 9" descr="AEF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90" y="656962"/>
            <a:ext cx="2722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351152" y="3193787"/>
            <a:ext cx="9018588" cy="990600"/>
            <a:chOff x="0" y="3374"/>
            <a:chExt cx="5681" cy="624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74"/>
              <a:ext cx="387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3374"/>
              <a:ext cx="2009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19" descr="Association of Equipment Manufacturer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90" y="5281349"/>
            <a:ext cx="2133600" cy="588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0" y="4994012"/>
            <a:ext cx="1495425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aef-online.org/typo3temp/pics/fdd7ca78f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44" y="3632763"/>
            <a:ext cx="1624196" cy="362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3995085"/>
            <a:ext cx="1693739" cy="1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43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229177" y="1552142"/>
            <a:ext cx="1008062" cy="2374900"/>
          </a:xfrm>
          <a:prstGeom prst="curvedRightArrow">
            <a:avLst>
              <a:gd name="adj1" fmla="val 38240"/>
              <a:gd name="adj2" fmla="val 85358"/>
              <a:gd name="adj3" fmla="val 33333"/>
            </a:avLst>
          </a:prstGeom>
          <a:solidFill>
            <a:srgbClr val="3366FF">
              <a:alpha val="45097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cs typeface="Geneva"/>
            </a:endParaRPr>
          </a:p>
        </p:txBody>
      </p:sp>
      <p:pic>
        <p:nvPicPr>
          <p:cNvPr id="17" name="Picture 19" descr="wereld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02" y="2056967"/>
            <a:ext cx="3367087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 flipH="1">
            <a:off x="8007552" y="1552142"/>
            <a:ext cx="792162" cy="2447925"/>
          </a:xfrm>
          <a:prstGeom prst="curvedRightArrow">
            <a:avLst>
              <a:gd name="adj1" fmla="val 53062"/>
              <a:gd name="adj2" fmla="val 118471"/>
              <a:gd name="adj3" fmla="val 33333"/>
            </a:avLst>
          </a:prstGeom>
          <a:solidFill>
            <a:srgbClr val="3366FF">
              <a:alpha val="45097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cs typeface="Geneva"/>
            </a:endParaRPr>
          </a:p>
        </p:txBody>
      </p:sp>
      <p:pic>
        <p:nvPicPr>
          <p:cNvPr id="19" name="Bild 9" descr="AEF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02" y="312305"/>
            <a:ext cx="2722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284876" y="5456350"/>
            <a:ext cx="896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The realization of electronic standards in the Ag Industry can only succeed if the global acting players of the Ag industry will accept and 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enforce </a:t>
            </a: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them.</a:t>
            </a:r>
          </a:p>
        </p:txBody>
      </p:sp>
    </p:spTree>
    <p:extLst>
      <p:ext uri="{BB962C8B-B14F-4D97-AF65-F5344CB8AC3E}">
        <p14:creationId xmlns="" xmlns:p14="http://schemas.microsoft.com/office/powerpoint/2010/main" val="1481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Objectives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Coordinate the international development of electronics for farm machinery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Implement electronic standards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 smtClean="0"/>
              <a:t>Management </a:t>
            </a:r>
            <a:r>
              <a:rPr lang="nn-NO" sz="2400" dirty="0"/>
              <a:t>and enhancement of certification tests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Coordinate technical improvements (e.g ISOBUS)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 smtClean="0"/>
              <a:t>Build </a:t>
            </a:r>
            <a:r>
              <a:rPr lang="nn-NO" sz="2400" dirty="0"/>
              <a:t>partnerships between ag equipment manufacturers &amp; suppliers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 smtClean="0"/>
              <a:t>Organize </a:t>
            </a:r>
            <a:r>
              <a:rPr lang="nn-NO" sz="2400" dirty="0"/>
              <a:t>certification support, training, workshops, marketing activities and consulting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Coordinate and address common supplier problems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15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Fourth World Summit on Agriculture Machinery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December 5-6, 2013 ~ New Delhi, India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Organization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55" y="864047"/>
            <a:ext cx="8178818" cy="53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11387" y="1555624"/>
            <a:ext cx="2481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defTabSz="914400" eaLnBrk="1" hangingPunct="1"/>
            <a:r>
              <a:rPr lang="en-US" sz="900" dirty="0" smtClean="0"/>
              <a:t>Peter </a:t>
            </a:r>
            <a:r>
              <a:rPr lang="en-US" sz="900" dirty="0"/>
              <a:t>van der Vlugt, </a:t>
            </a:r>
            <a:r>
              <a:rPr lang="en-US" sz="900" dirty="0" smtClean="0"/>
              <a:t>Kverneland Group</a:t>
            </a:r>
          </a:p>
          <a:p>
            <a:pPr defTabSz="914400" eaLnBrk="1" hangingPunct="1"/>
            <a:r>
              <a:rPr lang="en-US" sz="900" dirty="0" smtClean="0"/>
              <a:t>Marcello </a:t>
            </a:r>
            <a:r>
              <a:rPr lang="en-US" sz="900" dirty="0" err="1" smtClean="0"/>
              <a:t>Mongiardo</a:t>
            </a:r>
            <a:r>
              <a:rPr lang="en-US" sz="900" dirty="0" smtClean="0"/>
              <a:t>, CNH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37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Fourth World Summit on Agriculture Machinery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December 5-6, 2013 ~ New Delhi, India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Members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37" y="2205039"/>
            <a:ext cx="8279734" cy="396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October 2013: Total 150+ members:</a:t>
            </a:r>
            <a:endParaRPr lang="nn-NO" sz="1600" b="1" dirty="0"/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</p:txBody>
      </p:sp>
    </p:spTree>
    <p:extLst>
      <p:ext uri="{BB962C8B-B14F-4D97-AF65-F5344CB8AC3E}">
        <p14:creationId xmlns="" xmlns:p14="http://schemas.microsoft.com/office/powerpoint/2010/main" val="33406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Project Teams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3100" dirty="0"/>
              <a:t>Hundreds of engineers &amp; marketing experts work together and develop guidelines to implement the standard(s):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PT1: Conformance Test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PT2: Functional Safety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PT3: Engineering &amp; Implementation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PT4: Service &amp; Diagnostics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PT6: Communication &amp; Marketing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PT5: ISOBUS Automation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PT7: High Voltage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PT8: FMIS software</a:t>
            </a:r>
          </a:p>
          <a:p>
            <a:pPr>
              <a:spcBef>
                <a:spcPct val="50000"/>
              </a:spcBef>
            </a:pPr>
            <a:r>
              <a:rPr lang="en-US" sz="3100" dirty="0"/>
              <a:t>PT9: Camera </a:t>
            </a:r>
            <a:r>
              <a:rPr lang="en-US" sz="3100" dirty="0" smtClean="0"/>
              <a:t>Systems</a:t>
            </a:r>
            <a:endParaRPr lang="en-US" sz="31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Picture 2" descr="https://encrypted-tbn0.google.com/images?q=tbn:ANd9GcSrWQcjEClRoR7rz5DGatrYUys5MQjJLoIjPOWVYijlaoK8CC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47" y="2027443"/>
            <a:ext cx="3142853" cy="264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8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Products Today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 marL="266700" indent="-266700"/>
            <a:r>
              <a:rPr lang="en-US" sz="2400" dirty="0" smtClean="0">
                <a:ea typeface="Geneva"/>
              </a:rPr>
              <a:t>Component </a:t>
            </a:r>
            <a:r>
              <a:rPr lang="en-US" sz="2400" dirty="0">
                <a:ea typeface="Geneva"/>
              </a:rPr>
              <a:t>certification with AEF Conformance Test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AEF </a:t>
            </a:r>
            <a:r>
              <a:rPr lang="en-US" sz="2400" dirty="0">
                <a:ea typeface="Geneva"/>
              </a:rPr>
              <a:t>online ISOBUS database</a:t>
            </a:r>
          </a:p>
          <a:p>
            <a:pPr marL="266700" indent="-266700"/>
            <a:r>
              <a:rPr lang="en-US" sz="2400" dirty="0">
                <a:ea typeface="Geneva"/>
              </a:rPr>
              <a:t>Organization and hosting of </a:t>
            </a:r>
            <a:r>
              <a:rPr lang="en-US" sz="2400" dirty="0" err="1">
                <a:ea typeface="Geneva"/>
              </a:rPr>
              <a:t>Plugfests</a:t>
            </a:r>
            <a:endParaRPr lang="en-US" sz="2400" dirty="0">
              <a:ea typeface="Geneva"/>
            </a:endParaRPr>
          </a:p>
          <a:p>
            <a:pPr marL="266700" indent="-266700"/>
            <a:r>
              <a:rPr lang="en-US" sz="2400" dirty="0" smtClean="0">
                <a:ea typeface="Geneva"/>
              </a:rPr>
              <a:t>AEF </a:t>
            </a:r>
            <a:r>
              <a:rPr lang="en-US" sz="2400" dirty="0">
                <a:ea typeface="Geneva"/>
              </a:rPr>
              <a:t>publishes guidelines; </a:t>
            </a:r>
            <a:r>
              <a:rPr lang="en-US" sz="2400" dirty="0" err="1">
                <a:ea typeface="Geneva"/>
              </a:rPr>
              <a:t>e.g</a:t>
            </a:r>
            <a:r>
              <a:rPr lang="en-US" sz="2400" dirty="0">
                <a:ea typeface="Geneva"/>
              </a:rPr>
              <a:t> Functional </a:t>
            </a:r>
            <a:r>
              <a:rPr lang="en-US" sz="2400" dirty="0" smtClean="0">
                <a:ea typeface="Geneva"/>
              </a:rPr>
              <a:t>Safety or Implementation guidelines</a:t>
            </a:r>
            <a:endParaRPr lang="en-US" sz="2400" dirty="0">
              <a:ea typeface="Geneva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9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Fourth World Summit on Agriculture Machinery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December 5-6, 2013 ~ New Delhi, India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Certified equipment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75" y="1989396"/>
            <a:ext cx="7704856" cy="36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al 14"/>
          <p:cNvSpPr/>
          <p:nvPr/>
        </p:nvSpPr>
        <p:spPr>
          <a:xfrm>
            <a:off x="5123503" y="4437668"/>
            <a:ext cx="4752528" cy="1008112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0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accredited Test Labs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019187" cy="4351338"/>
          </a:xfrm>
        </p:spPr>
        <p:txBody>
          <a:bodyPr>
            <a:normAutofit fontScale="77500" lnSpcReduction="20000"/>
          </a:bodyPr>
          <a:lstStyle/>
          <a:p>
            <a:pPr marL="266700" indent="-266700"/>
            <a:r>
              <a:rPr lang="en-US" sz="3200" dirty="0">
                <a:ea typeface="Geneva"/>
              </a:rPr>
              <a:t>TCI = Test Center </a:t>
            </a:r>
            <a:r>
              <a:rPr lang="en-US" sz="3200" dirty="0" smtClean="0">
                <a:ea typeface="Geneva"/>
              </a:rPr>
              <a:t>ISOBUS</a:t>
            </a:r>
            <a:r>
              <a:rPr lang="en-US" sz="3200" dirty="0">
                <a:ea typeface="Geneva"/>
              </a:rPr>
              <a:t> </a:t>
            </a:r>
            <a:r>
              <a:rPr lang="en-US" sz="3200" dirty="0" smtClean="0">
                <a:ea typeface="Geneva"/>
              </a:rPr>
              <a:t>(</a:t>
            </a:r>
            <a:r>
              <a:rPr lang="en-US" sz="3200" dirty="0" err="1" smtClean="0">
                <a:ea typeface="Geneva"/>
              </a:rPr>
              <a:t>Wallenhorst</a:t>
            </a:r>
            <a:r>
              <a:rPr lang="en-US" sz="3200" dirty="0">
                <a:ea typeface="Geneva"/>
              </a:rPr>
              <a:t>, Germany)</a:t>
            </a:r>
          </a:p>
          <a:p>
            <a:pPr marL="266700" indent="-266700"/>
            <a:endParaRPr lang="en-US" sz="3200" dirty="0">
              <a:ea typeface="Geneva"/>
            </a:endParaRPr>
          </a:p>
          <a:p>
            <a:pPr marL="266700" indent="-266700"/>
            <a:r>
              <a:rPr lang="en-US" sz="3200" dirty="0">
                <a:ea typeface="Geneva"/>
              </a:rPr>
              <a:t>REI = Reggio Emilia </a:t>
            </a:r>
            <a:r>
              <a:rPr lang="en-US" sz="3200" dirty="0" err="1">
                <a:ea typeface="Geneva"/>
              </a:rPr>
              <a:t>Innovazione</a:t>
            </a:r>
            <a:r>
              <a:rPr lang="en-US" sz="3200" dirty="0">
                <a:ea typeface="Geneva"/>
              </a:rPr>
              <a:t> (Reggio Emilia, Italy)</a:t>
            </a:r>
          </a:p>
          <a:p>
            <a:pPr marL="266700" indent="-266700"/>
            <a:endParaRPr lang="en-US" sz="3200" dirty="0">
              <a:ea typeface="Geneva"/>
            </a:endParaRPr>
          </a:p>
          <a:p>
            <a:pPr marL="266700" indent="-266700"/>
            <a:r>
              <a:rPr lang="en-US" sz="3200" dirty="0">
                <a:ea typeface="Geneva"/>
              </a:rPr>
              <a:t>NTTL = Nebraska Tractor Test Laboratory	 (Lincoln, Nebraska, USA)</a:t>
            </a:r>
          </a:p>
          <a:p>
            <a:pPr marL="266700" indent="-266700"/>
            <a:endParaRPr lang="en-US" sz="3200" dirty="0">
              <a:ea typeface="Geneva"/>
            </a:endParaRPr>
          </a:p>
          <a:p>
            <a:pPr marL="266700" indent="-266700"/>
            <a:r>
              <a:rPr lang="en-US" sz="3200" dirty="0">
                <a:ea typeface="Geneva"/>
              </a:rPr>
              <a:t>DLG = Deutsche </a:t>
            </a:r>
            <a:r>
              <a:rPr lang="en-US" sz="3200" dirty="0" err="1">
                <a:ea typeface="Geneva"/>
              </a:rPr>
              <a:t>Landwirtschafts-Gesellschaft</a:t>
            </a:r>
            <a:r>
              <a:rPr lang="en-US" sz="3200" dirty="0">
                <a:ea typeface="Geneva"/>
              </a:rPr>
              <a:t> (Gross </a:t>
            </a:r>
            <a:r>
              <a:rPr lang="en-US" sz="3200" dirty="0" err="1">
                <a:ea typeface="Geneva"/>
              </a:rPr>
              <a:t>Umstadt</a:t>
            </a:r>
            <a:r>
              <a:rPr lang="en-US" sz="3200" dirty="0">
                <a:ea typeface="Geneva"/>
              </a:rPr>
              <a:t>, Germany)</a:t>
            </a:r>
          </a:p>
          <a:p>
            <a:pPr marL="266700" indent="-266700"/>
            <a:endParaRPr lang="en-US" sz="3200" dirty="0">
              <a:ea typeface="Geneva"/>
            </a:endParaRPr>
          </a:p>
          <a:p>
            <a:pPr marL="266700" indent="-266700"/>
            <a:r>
              <a:rPr lang="en-US" sz="3200" dirty="0" smtClean="0">
                <a:ea typeface="Geneva"/>
              </a:rPr>
              <a:t>AEF </a:t>
            </a:r>
            <a:r>
              <a:rPr lang="en-US" sz="3200" dirty="0">
                <a:ea typeface="Geneva"/>
              </a:rPr>
              <a:t>Test Lab auditing and accreditation by ENAMA according to ISO-17025 process</a:t>
            </a:r>
          </a:p>
          <a:p>
            <a:pPr marL="266700" indent="-266700"/>
            <a:endParaRPr lang="en-US" sz="3200" dirty="0">
              <a:ea typeface="Geneva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1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Peter van der Vlugt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AEF - Chairman</a:t>
            </a:r>
          </a:p>
          <a:p>
            <a:pPr lvl="1"/>
            <a:r>
              <a:rPr lang="en-US" dirty="0" smtClean="0"/>
              <a:t>Kverneland Group – R&amp;D Manager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400138" y="1400838"/>
            <a:ext cx="3411063" cy="162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15" y="3204589"/>
            <a:ext cx="3415586" cy="1558483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58" y="4331759"/>
            <a:ext cx="2346343" cy="862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Fourth World Summit on Agriculture Machinery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December 5-6, 2013 ~ New Delhi, India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Database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58" y="1335236"/>
            <a:ext cx="9489052" cy="481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44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Fourth World Summit on Agriculture Machinery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December 5-6, 2013 ~ New Delhi, India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</a:t>
            </a:r>
            <a:r>
              <a:rPr lang="en-US" dirty="0" err="1" smtClean="0"/>
              <a:t>Plugfests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5" name="Picture 11" descr="C:\Users\RB-adm\Pictures\2012-04\25042012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52" y="3909784"/>
            <a:ext cx="4156148" cy="22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C:\Users\RB-adm\Pictures\2012-04\25042012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43" t="4955" r="26050" b="8112"/>
          <a:stretch>
            <a:fillRect/>
          </a:stretch>
        </p:blipFill>
        <p:spPr bwMode="auto">
          <a:xfrm>
            <a:off x="1628331" y="2569738"/>
            <a:ext cx="1935187" cy="13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02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AEF recent and new activities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ISOBUS </a:t>
            </a:r>
            <a:r>
              <a:rPr lang="en-US" sz="2400" dirty="0" smtClean="0"/>
              <a:t>(Tractor-Implement) Automation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FMIS </a:t>
            </a:r>
            <a:r>
              <a:rPr lang="en-US" sz="2400" dirty="0"/>
              <a:t>(Farm Management Information Systems)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Voltage systems / Electrification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Camera </a:t>
            </a:r>
            <a:r>
              <a:rPr lang="en-US" sz="2400" dirty="0"/>
              <a:t>Systems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Wireless Communication (New)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High-speed </a:t>
            </a:r>
            <a:r>
              <a:rPr lang="en-US" sz="2400" dirty="0"/>
              <a:t>Bus </a:t>
            </a:r>
            <a:r>
              <a:rPr lang="en-US" sz="2400" dirty="0" smtClean="0"/>
              <a:t>system (New)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0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Customer benefits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 marL="266700" indent="-266700"/>
            <a:r>
              <a:rPr lang="en-US" sz="2400" dirty="0" smtClean="0">
                <a:ea typeface="Geneva"/>
              </a:rPr>
              <a:t>Ensured compatibility between different brands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Plug and Play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Simplify tasks and work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Global diagnostics </a:t>
            </a:r>
            <a:r>
              <a:rPr lang="en-US" sz="2400" dirty="0">
                <a:ea typeface="Geneva"/>
              </a:rPr>
              <a:t>&amp;</a:t>
            </a:r>
            <a:r>
              <a:rPr lang="en-US" sz="2400" dirty="0" smtClean="0">
                <a:ea typeface="Geneva"/>
              </a:rPr>
              <a:t> service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Data collection and data exchange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More efficient machine combinations</a:t>
            </a:r>
          </a:p>
          <a:p>
            <a:pPr marL="266700" indent="-266700"/>
            <a:r>
              <a:rPr lang="en-US" sz="2400" dirty="0" smtClean="0">
                <a:ea typeface="Geneva"/>
              </a:rPr>
              <a:t>Ag Industry working together on global challenges</a:t>
            </a:r>
          </a:p>
          <a:p>
            <a:pPr marL="0" indent="0">
              <a:buNone/>
            </a:pPr>
            <a:endParaRPr lang="en-US" sz="2400" dirty="0" smtClean="0">
              <a:ea typeface="Genev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ea typeface="Geneva"/>
                <a:sym typeface="Wingdings" panose="05000000000000000000" pitchFamily="2" charset="2"/>
              </a:rPr>
              <a:t> Investment security for farmer/contractor!</a:t>
            </a:r>
            <a:endParaRPr lang="en-US" sz="2400" dirty="0" smtClean="0">
              <a:ea typeface="Geneva"/>
            </a:endParaRPr>
          </a:p>
          <a:p>
            <a:pPr marL="266700" indent="-266700"/>
            <a:endParaRPr lang="en-US" sz="2400" dirty="0">
              <a:ea typeface="Geneva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4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Complex standards require coordination and cooperation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Ag Industry successfully joined forces in </a:t>
            </a:r>
            <a:r>
              <a:rPr lang="en-US" sz="2400" dirty="0" smtClean="0"/>
              <a:t>2008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Over more than 150 members </a:t>
            </a:r>
            <a:r>
              <a:rPr lang="en-US" sz="2400" dirty="0" smtClean="0"/>
              <a:t>today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AEF matured in 5 years to central platform for Electronics Standards implementation and </a:t>
            </a:r>
            <a:r>
              <a:rPr lang="en-US" sz="2400" dirty="0" smtClean="0"/>
              <a:t>preparation</a:t>
            </a:r>
            <a:endParaRPr lang="en-US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Electronics Standards succeed because global acting players accept, align and enforce </a:t>
            </a:r>
            <a:r>
              <a:rPr lang="en-US" sz="2400" dirty="0" smtClean="0"/>
              <a:t>them</a:t>
            </a:r>
            <a:endParaRPr lang="en-US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16" y="1904614"/>
            <a:ext cx="3325311" cy="2503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19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More AEF Information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2366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AEF website: </a:t>
            </a:r>
            <a:r>
              <a:rPr lang="nn-NO" sz="2400" dirty="0" smtClean="0">
                <a:hlinkClick r:id="rId3"/>
              </a:rPr>
              <a:t>www.aef-online.org</a:t>
            </a:r>
            <a:endParaRPr lang="nn-NO" sz="2400" dirty="0"/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Sign-up for Newsletters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Member subscription on website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AEF booth on </a:t>
            </a:r>
            <a:r>
              <a:rPr lang="nn-NO" sz="2400" dirty="0" smtClean="0"/>
              <a:t>major </a:t>
            </a:r>
            <a:r>
              <a:rPr lang="nn-NO" sz="2400" dirty="0"/>
              <a:t>Ag shows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7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Electronics Standards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ISOBUS introduction and history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Founding of the AEF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AEF Organization and Products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AEF Future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Customer benefits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9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Electronic Standards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Reasons for a Global Standard:</a:t>
            </a:r>
            <a:endParaRPr lang="en-US" altLang="en-US" sz="2400" b="1" dirty="0"/>
          </a:p>
          <a:p>
            <a:r>
              <a:rPr lang="en-US" altLang="en-US" sz="2400" dirty="0"/>
              <a:t>Farmers buy different brands of implements and tractors</a:t>
            </a:r>
          </a:p>
          <a:p>
            <a:r>
              <a:rPr lang="en-US" altLang="en-US" sz="2400" dirty="0"/>
              <a:t>Solve the ‘Island solutions’ problem</a:t>
            </a:r>
          </a:p>
          <a:p>
            <a:r>
              <a:rPr lang="en-US" altLang="en-US" sz="2400" dirty="0"/>
              <a:t>Need for standard tractor - implement connection (‘Electronic PTO’)</a:t>
            </a:r>
          </a:p>
          <a:p>
            <a:r>
              <a:rPr lang="en-US" altLang="en-US" sz="2400" dirty="0"/>
              <a:t>Provide a solid power supply</a:t>
            </a:r>
          </a:p>
          <a:p>
            <a:r>
              <a:rPr lang="en-US" altLang="en-US" sz="2400" dirty="0"/>
              <a:t>Connecting to third party systems should become ‘plug &amp; play’</a:t>
            </a:r>
          </a:p>
          <a:p>
            <a:r>
              <a:rPr lang="en-US" altLang="en-US" sz="2400" dirty="0"/>
              <a:t>Communication with tractor electronics</a:t>
            </a:r>
          </a:p>
          <a:p>
            <a:r>
              <a:rPr lang="en-US" altLang="en-US" sz="2400" dirty="0"/>
              <a:t>One common Universal Terminal (UT) definition</a:t>
            </a:r>
          </a:p>
          <a:p>
            <a:r>
              <a:rPr lang="en-US" altLang="en-US" sz="2400" dirty="0"/>
              <a:t>Data exchange Mobile system to Farm Management</a:t>
            </a:r>
            <a:endParaRPr lang="nn-NO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1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Electronic Standards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008427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/>
              <a:t>Since 90s rapid increase of Electronics in Tractors and Implements</a:t>
            </a:r>
          </a:p>
          <a:p>
            <a:pPr lvl="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Protocol </a:t>
            </a:r>
            <a:r>
              <a:rPr lang="en-US" sz="2400" dirty="0">
                <a:solidFill>
                  <a:srgbClr val="000000"/>
                </a:solidFill>
              </a:rPr>
              <a:t>needed for data communication between </a:t>
            </a:r>
            <a:r>
              <a:rPr lang="en-US" sz="2400" dirty="0" smtClean="0">
                <a:solidFill>
                  <a:srgbClr val="000000"/>
                </a:solidFill>
              </a:rPr>
              <a:t>tractors and </a:t>
            </a:r>
            <a:r>
              <a:rPr lang="en-US" sz="2400" dirty="0">
                <a:solidFill>
                  <a:srgbClr val="000000"/>
                </a:solidFill>
              </a:rPr>
              <a:t>implements based on CAN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nn-NO" sz="2400" dirty="0" smtClean="0"/>
              <a:t>The </a:t>
            </a:r>
            <a:r>
              <a:rPr lang="nn-NO" sz="2400" dirty="0"/>
              <a:t>most important standard developed was ISO-11783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nn-NO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20" name="Picture 9" descr="IS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51" y="5121375"/>
            <a:ext cx="3354387" cy="9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07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Electronic Standards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431381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1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ISOBUS Introduction &amp; history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12016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ISO-11783 </a:t>
            </a:r>
            <a:r>
              <a:rPr lang="en-US" sz="2400" dirty="0"/>
              <a:t>commonly named ISOBUS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ISOBUS started slowly in 2001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Since 2005 rapid growth in ISOBUS applications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Many companies involved </a:t>
            </a:r>
            <a:r>
              <a:rPr lang="en-US" sz="2400" dirty="0" smtClean="0"/>
              <a:t>worldwide, but:</a:t>
            </a:r>
            <a:endParaRPr lang="en-US" sz="24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Different interpretations of the standard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Incompatibility issues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Different marketing approaches; </a:t>
            </a:r>
            <a:r>
              <a:rPr lang="en-US" sz="2000" dirty="0" err="1"/>
              <a:t>e.g</a:t>
            </a:r>
            <a:r>
              <a:rPr lang="en-US" sz="2000" dirty="0"/>
              <a:t>  ISOBUS ”Prepared”, ISOBUS ”Light”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0" indent="0">
              <a:spcBef>
                <a:spcPct val="200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Customer frustration and confusion!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4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2" name="Picture 9" descr="Amazone ISOBUS vorbereitet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11" y="732671"/>
            <a:ext cx="7096844" cy="53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11" y="732671"/>
            <a:ext cx="8001000" cy="536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8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nhaltsplatzhalter 3" descr="AEF_o.clai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92" b="-35692"/>
          <a:stretch>
            <a:fillRect/>
          </a:stretch>
        </p:blipFill>
        <p:spPr bwMode="auto">
          <a:xfrm>
            <a:off x="81888" y="110581"/>
            <a:ext cx="1109056" cy="5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Ag Industry Awareness</a:t>
            </a:r>
            <a:endParaRPr lang="en-US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228244" cy="43513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Only one testing institute: DLG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Typical ISOBUS systems </a:t>
            </a:r>
            <a:r>
              <a:rPr lang="en-US" sz="2400" dirty="0" smtClean="0"/>
              <a:t>sold </a:t>
            </a:r>
            <a:r>
              <a:rPr lang="en-US" sz="2400" dirty="0"/>
              <a:t>in high quantities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Still incompatibility issues in the field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Non-aligned, unstructured approach to market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ISOBUS ‘prepared’ or ‘light’, what does it mean...?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/>
              <a:t>In practice: Customers losing confidence!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54" y="2622073"/>
            <a:ext cx="4844325" cy="20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1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grievolut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grievolution PowerPoint Template.potx" id="{3045FC5A-CE82-4549-B997-71C226566229}" vid="{DEE991AB-1BF4-406B-9361-D72E55CF18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Agrievolution PowerPoint Template</Template>
  <TotalTime>2777</TotalTime>
  <Words>1046</Words>
  <Application>Microsoft Office PowerPoint</Application>
  <PresentationFormat>Custom</PresentationFormat>
  <Paragraphs>204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Agrievolution PowerPoint Template</vt:lpstr>
      <vt:lpstr>AEF – Ag Industry’s initiative in electronics standards implementation</vt:lpstr>
      <vt:lpstr>Introduction</vt:lpstr>
      <vt:lpstr>Overview</vt:lpstr>
      <vt:lpstr>Electronic Standards</vt:lpstr>
      <vt:lpstr>Electronic Standards</vt:lpstr>
      <vt:lpstr>Electronic Standards</vt:lpstr>
      <vt:lpstr>ISOBUS Introduction &amp; history</vt:lpstr>
      <vt:lpstr>Slide 8</vt:lpstr>
      <vt:lpstr>Ag Industry Awareness</vt:lpstr>
      <vt:lpstr>Founding of AEF</vt:lpstr>
      <vt:lpstr>Slide 11</vt:lpstr>
      <vt:lpstr>Slide 12</vt:lpstr>
      <vt:lpstr>AEF Objectives</vt:lpstr>
      <vt:lpstr>AEF Organization</vt:lpstr>
      <vt:lpstr>AEF Members</vt:lpstr>
      <vt:lpstr>AEF Project Teams</vt:lpstr>
      <vt:lpstr>AEF Products Today</vt:lpstr>
      <vt:lpstr>AEF Certified equipment</vt:lpstr>
      <vt:lpstr>AEF accredited Test Labs</vt:lpstr>
      <vt:lpstr>AEF Database</vt:lpstr>
      <vt:lpstr>AEF Plugfests</vt:lpstr>
      <vt:lpstr>AEF recent and new activities</vt:lpstr>
      <vt:lpstr>Customer benefits</vt:lpstr>
      <vt:lpstr>Conclusion</vt:lpstr>
      <vt:lpstr>More AEF Information</vt:lpstr>
    </vt:vector>
  </TitlesOfParts>
  <Company>Kverneland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AEF - Ag Industry's initiative in electronics standards implementation</dc:title>
  <dc:creator>Peter van der Vlugt</dc:creator>
  <cp:lastModifiedBy>romit.sen</cp:lastModifiedBy>
  <cp:revision>25</cp:revision>
  <dcterms:created xsi:type="dcterms:W3CDTF">2013-11-17T15:31:14Z</dcterms:created>
  <dcterms:modified xsi:type="dcterms:W3CDTF">2013-12-10T05:10:53Z</dcterms:modified>
</cp:coreProperties>
</file>