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trictFirstAndLastChars="0" saveSubsetFonts="1">
  <p:sldMasterIdLst>
    <p:sldMasterId id="2147483724" r:id="rId1"/>
    <p:sldMasterId id="2147483745" r:id="rId2"/>
    <p:sldMasterId id="2147483762" r:id="rId3"/>
  </p:sldMasterIdLst>
  <p:notesMasterIdLst>
    <p:notesMasterId r:id="rId29"/>
  </p:notesMasterIdLst>
  <p:handoutMasterIdLst>
    <p:handoutMasterId r:id="rId30"/>
  </p:handoutMasterIdLst>
  <p:sldIdLst>
    <p:sldId id="292" r:id="rId4"/>
    <p:sldId id="336" r:id="rId5"/>
    <p:sldId id="314" r:id="rId6"/>
    <p:sldId id="315" r:id="rId7"/>
    <p:sldId id="313" r:id="rId8"/>
    <p:sldId id="316" r:id="rId9"/>
    <p:sldId id="317" r:id="rId10"/>
    <p:sldId id="318" r:id="rId11"/>
    <p:sldId id="319" r:id="rId12"/>
    <p:sldId id="320" r:id="rId13"/>
    <p:sldId id="321" r:id="rId14"/>
    <p:sldId id="322" r:id="rId15"/>
    <p:sldId id="323" r:id="rId16"/>
    <p:sldId id="324" r:id="rId17"/>
    <p:sldId id="325" r:id="rId18"/>
    <p:sldId id="326" r:id="rId19"/>
    <p:sldId id="327" r:id="rId20"/>
    <p:sldId id="328" r:id="rId21"/>
    <p:sldId id="329" r:id="rId22"/>
    <p:sldId id="330" r:id="rId23"/>
    <p:sldId id="331" r:id="rId24"/>
    <p:sldId id="332" r:id="rId25"/>
    <p:sldId id="333" r:id="rId26"/>
    <p:sldId id="334" r:id="rId27"/>
    <p:sldId id="291" r:id="rId28"/>
  </p:sldIdLst>
  <p:sldSz cx="9906000" cy="6858000" type="A4"/>
  <p:notesSz cx="6731000" cy="9855200"/>
  <p:custDataLst>
    <p:tags r:id="rId31"/>
  </p:custDataLst>
  <p:defaultTextStyle>
    <a:defPPr>
      <a:defRPr lang="en-IN"/>
    </a:defPPr>
    <a:lvl1pPr algn="ctr" rtl="0" eaLnBrk="0" fontAlgn="base" hangingPunct="0">
      <a:spcBef>
        <a:spcPct val="50000"/>
      </a:spcBef>
      <a:spcAft>
        <a:spcPct val="0"/>
      </a:spcAft>
      <a:buFont typeface="Times New Roman" pitchFamily="18" charset="0"/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eaLnBrk="0" fontAlgn="base" hangingPunct="0">
      <a:spcBef>
        <a:spcPct val="50000"/>
      </a:spcBef>
      <a:spcAft>
        <a:spcPct val="0"/>
      </a:spcAft>
      <a:buFont typeface="Times New Roman" pitchFamily="18" charset="0"/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eaLnBrk="0" fontAlgn="base" hangingPunct="0">
      <a:spcBef>
        <a:spcPct val="50000"/>
      </a:spcBef>
      <a:spcAft>
        <a:spcPct val="0"/>
      </a:spcAft>
      <a:buFont typeface="Times New Roman" pitchFamily="18" charset="0"/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eaLnBrk="0" fontAlgn="base" hangingPunct="0">
      <a:spcBef>
        <a:spcPct val="50000"/>
      </a:spcBef>
      <a:spcAft>
        <a:spcPct val="0"/>
      </a:spcAft>
      <a:buFont typeface="Times New Roman" pitchFamily="18" charset="0"/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eaLnBrk="0" fontAlgn="base" hangingPunct="0">
      <a:spcBef>
        <a:spcPct val="50000"/>
      </a:spcBef>
      <a:spcAft>
        <a:spcPct val="0"/>
      </a:spcAft>
      <a:buFont typeface="Times New Roman" pitchFamily="18" charset="0"/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06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nish Ratna" initials="Ratna" lastIdx="3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415F"/>
    <a:srgbClr val="DCE6F2"/>
    <a:srgbClr val="CCCCFF"/>
    <a:srgbClr val="9BC7EF"/>
    <a:srgbClr val="CCECFF"/>
    <a:srgbClr val="A3A3FF"/>
    <a:srgbClr val="CC99FF"/>
    <a:srgbClr val="3399FF"/>
    <a:srgbClr val="6D420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38" autoAdjust="0"/>
    <p:restoredTop sz="98757" autoAdjust="0"/>
  </p:normalViewPr>
  <p:slideViewPr>
    <p:cSldViewPr snapToGrid="0">
      <p:cViewPr varScale="1">
        <p:scale>
          <a:sx n="72" d="100"/>
          <a:sy n="72" d="100"/>
        </p:scale>
        <p:origin x="1200" y="66"/>
      </p:cViewPr>
      <p:guideLst>
        <p:guide orient="horz" pos="2160"/>
        <p:guide pos="606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commentAuthors" Target="commentAuthor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gs" Target="tags/tag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handoutMaster" Target="handoutMasters/handoutMaster1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0512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62" tIns="45484" rIns="90962" bIns="45484" numCol="1" anchor="t" anchorCtr="0" compatLnSpc="1">
            <a:prstTxWarp prst="textNoShape">
              <a:avLst/>
            </a:prstTxWarp>
          </a:bodyPr>
          <a:lstStyle>
            <a:lvl1pPr algn="l" defTabSz="911225">
              <a:spcBef>
                <a:spcPct val="0"/>
              </a:spcBef>
              <a:buFontTx/>
              <a:buNone/>
              <a:defRPr sz="12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89363" y="0"/>
            <a:ext cx="2959100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62" tIns="45484" rIns="90962" bIns="45484" numCol="1" anchor="t" anchorCtr="0" compatLnSpc="1">
            <a:prstTxWarp prst="textNoShape">
              <a:avLst/>
            </a:prstTxWarp>
          </a:bodyPr>
          <a:lstStyle>
            <a:lvl1pPr algn="r" defTabSz="911225">
              <a:spcBef>
                <a:spcPct val="0"/>
              </a:spcBef>
              <a:buFontTx/>
              <a:buNone/>
              <a:defRPr sz="12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50375"/>
            <a:ext cx="2905125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62" tIns="45484" rIns="90962" bIns="45484" numCol="1" anchor="b" anchorCtr="0" compatLnSpc="1">
            <a:prstTxWarp prst="textNoShape">
              <a:avLst/>
            </a:prstTxWarp>
          </a:bodyPr>
          <a:lstStyle>
            <a:lvl1pPr algn="l" defTabSz="911225">
              <a:spcBef>
                <a:spcPct val="0"/>
              </a:spcBef>
              <a:buFontTx/>
              <a:buNone/>
              <a:defRPr sz="12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89363" y="9350375"/>
            <a:ext cx="2959100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62" tIns="45484" rIns="90962" bIns="45484" numCol="1" anchor="b" anchorCtr="0" compatLnSpc="1">
            <a:prstTxWarp prst="textNoShape">
              <a:avLst/>
            </a:prstTxWarp>
          </a:bodyPr>
          <a:lstStyle>
            <a:lvl1pPr algn="r" defTabSz="911225">
              <a:spcBef>
                <a:spcPct val="0"/>
              </a:spcBef>
              <a:buFontTx/>
              <a:buNone/>
              <a:defRPr sz="1200" smtClean="0"/>
            </a:lvl1pPr>
          </a:lstStyle>
          <a:p>
            <a:pPr>
              <a:defRPr/>
            </a:pPr>
            <a:fld id="{BA0BCD15-BC7F-48AA-A7FE-25B88C9D6FC1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2243361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6238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62" tIns="45484" rIns="90962" bIns="45484" numCol="1" anchor="t" anchorCtr="0" compatLnSpc="1">
            <a:prstTxWarp prst="textNoShape">
              <a:avLst/>
            </a:prstTxWarp>
          </a:bodyPr>
          <a:lstStyle>
            <a:lvl1pPr algn="l" defTabSz="911225">
              <a:spcBef>
                <a:spcPct val="0"/>
              </a:spcBef>
              <a:buFontTx/>
              <a:buNone/>
              <a:defRPr sz="12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4763" y="0"/>
            <a:ext cx="2916237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62" tIns="45484" rIns="90962" bIns="45484" numCol="1" anchor="t" anchorCtr="0" compatLnSpc="1">
            <a:prstTxWarp prst="textNoShape">
              <a:avLst/>
            </a:prstTxWarp>
          </a:bodyPr>
          <a:lstStyle>
            <a:lvl1pPr algn="r" defTabSz="911225">
              <a:spcBef>
                <a:spcPct val="0"/>
              </a:spcBef>
              <a:buFontTx/>
              <a:buNone/>
              <a:defRPr sz="12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03263" y="739775"/>
            <a:ext cx="5335587" cy="36941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5350" y="4683125"/>
            <a:ext cx="4940300" cy="443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62" tIns="45484" rIns="90962" bIns="454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63075"/>
            <a:ext cx="2916238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62" tIns="45484" rIns="90962" bIns="45484" numCol="1" anchor="b" anchorCtr="0" compatLnSpc="1">
            <a:prstTxWarp prst="textNoShape">
              <a:avLst/>
            </a:prstTxWarp>
          </a:bodyPr>
          <a:lstStyle>
            <a:lvl1pPr algn="l" defTabSz="911225">
              <a:spcBef>
                <a:spcPct val="0"/>
              </a:spcBef>
              <a:buFontTx/>
              <a:buNone/>
              <a:defRPr sz="1200"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763" y="9363075"/>
            <a:ext cx="2916237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62" tIns="45484" rIns="90962" bIns="45484" numCol="1" anchor="b" anchorCtr="0" compatLnSpc="1">
            <a:prstTxWarp prst="textNoShape">
              <a:avLst/>
            </a:prstTxWarp>
          </a:bodyPr>
          <a:lstStyle>
            <a:lvl1pPr algn="r" defTabSz="911225">
              <a:spcBef>
                <a:spcPct val="0"/>
              </a:spcBef>
              <a:buFontTx/>
              <a:buNone/>
              <a:defRPr sz="1200" smtClean="0"/>
            </a:lvl1pPr>
          </a:lstStyle>
          <a:p>
            <a:pPr>
              <a:defRPr/>
            </a:pPr>
            <a:fld id="{19106D52-75BD-43B9-8186-F7DBADBE281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0267094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03263" y="739775"/>
            <a:ext cx="5334000" cy="36941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571" indent="-228571">
              <a:buAutoNum type="arabicPeriod"/>
            </a:pPr>
            <a:r>
              <a:rPr lang="en-US" dirty="0"/>
              <a:t>End of document slide </a:t>
            </a:r>
          </a:p>
          <a:p>
            <a:pPr marL="228571" indent="-228571">
              <a:buAutoNum type="arabicPeriod"/>
            </a:pPr>
            <a:r>
              <a:rPr lang="en-US" dirty="0"/>
              <a:t>Annexure slide</a:t>
            </a:r>
            <a:r>
              <a:rPr lang="en-US" baseline="0" dirty="0"/>
              <a:t> </a:t>
            </a:r>
            <a:r>
              <a:rPr lang="en-US" dirty="0"/>
              <a:t>??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4ABF9E-1873-4E92-8582-E9ED9B655925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80694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ew TSquar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fld id="{5406F8CE-2A56-4209-A877-AABD5F5C8D92}" type="slidenum">
              <a:rPr lang="en-IN" smtClean="0"/>
              <a:t>‹#›</a:t>
            </a:fld>
            <a:endParaRPr lang="en-IN" dirty="0"/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anchor="t" anchorCtr="0"/>
          <a:lstStyle>
            <a:lvl1pPr marL="171450" indent="-171450">
              <a:buSzPct val="100000"/>
              <a:buFont typeface="Arial" pitchFamily="34" charset="0"/>
              <a:buChar char="•"/>
              <a:defRPr>
                <a:latin typeface="EYInterstate Light" panose="02000506000000020004" pitchFamily="2" charset="0"/>
                <a:cs typeface="Arial" panose="020B0604020202020204" pitchFamily="34" charset="0"/>
              </a:defRPr>
            </a:lvl1pPr>
            <a:lvl2pPr marL="631825" indent="-288925">
              <a:buFont typeface="Monotype Sorts" panose="01010601010101010101" pitchFamily="2" charset="2"/>
              <a:buChar char=""/>
              <a:defRPr>
                <a:latin typeface="EYInterstate Light" panose="02000506000000020004" pitchFamily="2" charset="0"/>
                <a:cs typeface="Arial" panose="020B0604020202020204" pitchFamily="34" charset="0"/>
              </a:defRPr>
            </a:lvl2pPr>
            <a:lvl3pPr marL="914400" indent="-174625">
              <a:buSzPct val="80000"/>
              <a:buFont typeface="Wingdings" pitchFamily="2" charset="2"/>
              <a:buChar char=""/>
              <a:tabLst/>
              <a:defRPr>
                <a:latin typeface="EYInterstate Light" panose="02000506000000020004" pitchFamily="2" charset="0"/>
                <a:cs typeface="Arial" panose="020B0604020202020204" pitchFamily="34" charset="0"/>
              </a:defRPr>
            </a:lvl3pPr>
            <a:lvl4pPr marL="1314450" indent="-171450">
              <a:buSzPct val="80000"/>
              <a:buFont typeface="Wingdings" pitchFamily="2" charset="2"/>
              <a:buChar char="§"/>
              <a:defRPr>
                <a:latin typeface="EYInterstate Light" panose="02000506000000020004" pitchFamily="2" charset="0"/>
                <a:cs typeface="Arial" panose="020B0604020202020204" pitchFamily="34" charset="0"/>
              </a:defRPr>
            </a:lvl4pPr>
            <a:lvl5pPr marL="1492250" indent="0">
              <a:buSzPct val="50000"/>
              <a:buFont typeface="Wingdings" pitchFamily="2" charset="2"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4"/>
          </p:nvPr>
        </p:nvSpPr>
        <p:spPr>
          <a:xfrm>
            <a:off x="495300" y="528538"/>
            <a:ext cx="9119347" cy="673200"/>
          </a:xfrm>
          <a:prstGeom prst="rect">
            <a:avLst/>
          </a:prstGeom>
          <a:noFill/>
        </p:spPr>
        <p:txBody>
          <a:bodyPr anchor="ctr" anchorCtr="0"/>
          <a:lstStyle>
            <a:lvl1pPr marL="0" indent="0">
              <a:buNone/>
              <a:defRPr lang="en-IN" sz="1800" b="1" kern="1200" dirty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indent="0">
              <a:defRPr/>
            </a:lvl2pPr>
            <a:lvl3pPr marL="914400" indent="0">
              <a:defRPr/>
            </a:lvl3pPr>
            <a:lvl4pPr marL="1371600" indent="0">
              <a:defRPr/>
            </a:lvl4pPr>
          </a:lstStyle>
          <a:p>
            <a:pPr marL="1588" lvl="0" indent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5"/>
          </p:nvPr>
        </p:nvSpPr>
        <p:spPr>
          <a:xfrm>
            <a:off x="495300" y="190500"/>
            <a:ext cx="2746800" cy="309600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lang="en-US" sz="1400" b="1" i="1" kern="1200" dirty="0" smtClean="0">
                <a:solidFill>
                  <a:srgbClr val="0070C0"/>
                </a:solidFill>
                <a:latin typeface="EYInterstate Light" panose="02000506000000020004" pitchFamily="2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6"/>
          </p:nvPr>
        </p:nvSpPr>
        <p:spPr>
          <a:xfrm>
            <a:off x="495300" y="1201738"/>
            <a:ext cx="9105900" cy="3043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en-US" sz="1400" b="0" i="0" u="none" strike="noStrike" kern="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 panose="02000506000000020004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333AC71-0C52-409A-B21D-F42D01D4381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7987" y="33937"/>
            <a:ext cx="510576" cy="510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AA52B7D-5B3D-4FB3-9530-FF5E69AC8E0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1651" y="53888"/>
            <a:ext cx="429222" cy="439755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6602AA8-D5E1-47F9-B346-441D97067B0E}"/>
              </a:ext>
            </a:extLst>
          </p:cNvPr>
          <p:cNvCxnSpPr/>
          <p:nvPr userDrawn="1"/>
        </p:nvCxnSpPr>
        <p:spPr>
          <a:xfrm>
            <a:off x="495300" y="1201738"/>
            <a:ext cx="9132794" cy="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8563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ew T-Squar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6"/>
          <p:cNvSpPr>
            <a:spLocks noGrp="1"/>
          </p:cNvSpPr>
          <p:nvPr>
            <p:ph type="body" sz="quarter" idx="14"/>
          </p:nvPr>
        </p:nvSpPr>
        <p:spPr>
          <a:xfrm>
            <a:off x="495300" y="691160"/>
            <a:ext cx="9132794" cy="510577"/>
          </a:xfrm>
          <a:prstGeom prst="rect">
            <a:avLst/>
          </a:prstGeom>
          <a:noFill/>
        </p:spPr>
        <p:txBody>
          <a:bodyPr anchor="ctr" anchorCtr="0"/>
          <a:lstStyle>
            <a:lvl1pPr marL="0" indent="0">
              <a:buNone/>
              <a:defRPr lang="en-IN" sz="1800" b="1" kern="1200" dirty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+mn-cs"/>
              </a:defRPr>
            </a:lvl1pPr>
            <a:lvl2pPr marL="457200" indent="0">
              <a:defRPr/>
            </a:lvl2pPr>
            <a:lvl3pPr marL="914400" indent="0">
              <a:defRPr/>
            </a:lvl3pPr>
            <a:lvl4pPr marL="1371600" indent="0">
              <a:defRPr/>
            </a:lvl4pPr>
          </a:lstStyle>
          <a:p>
            <a:pPr marL="1588" lvl="0" indent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Click to edit Master text styles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495300" y="1557158"/>
            <a:ext cx="9132794" cy="3177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8BD76F-F87B-44F3-85F6-EB056814657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4551" y="33937"/>
            <a:ext cx="510576" cy="510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354688B-D23F-4E66-960C-77CBAF434C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8215" y="53888"/>
            <a:ext cx="429222" cy="439755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0373F81-3FDF-411B-97CB-277C3DE4A510}"/>
              </a:ext>
            </a:extLst>
          </p:cNvPr>
          <p:cNvCxnSpPr/>
          <p:nvPr userDrawn="1"/>
        </p:nvCxnSpPr>
        <p:spPr>
          <a:xfrm>
            <a:off x="495300" y="1201738"/>
            <a:ext cx="9132794" cy="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9299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002837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89281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51398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86248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25851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30051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AF1D60DC-9BDA-4B0E-AB75-0D7D41DFF0C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7900" y="142689"/>
            <a:ext cx="520612" cy="520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1C136FC-69A8-42EA-8979-40CE2F3DD07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540" y="139340"/>
            <a:ext cx="406857" cy="416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3705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06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9437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79236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149148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483110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New T-Squar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6"/>
          <p:cNvSpPr>
            <a:spLocks noGrp="1"/>
          </p:cNvSpPr>
          <p:nvPr>
            <p:ph type="body" sz="quarter" idx="14"/>
          </p:nvPr>
        </p:nvSpPr>
        <p:spPr>
          <a:xfrm>
            <a:off x="495300" y="691160"/>
            <a:ext cx="9132794" cy="510577"/>
          </a:xfrm>
          <a:prstGeom prst="rect">
            <a:avLst/>
          </a:prstGeom>
          <a:noFill/>
        </p:spPr>
        <p:txBody>
          <a:bodyPr anchor="ctr" anchorCtr="0"/>
          <a:lstStyle>
            <a:lvl1pPr marL="0" indent="0">
              <a:buNone/>
              <a:defRPr lang="en-IN" sz="1800" b="1" kern="1200" dirty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+mn-cs"/>
              </a:defRPr>
            </a:lvl1pPr>
            <a:lvl2pPr marL="457200" indent="0">
              <a:defRPr/>
            </a:lvl2pPr>
            <a:lvl3pPr marL="914400" indent="0">
              <a:defRPr/>
            </a:lvl3pPr>
            <a:lvl4pPr marL="1371600" indent="0">
              <a:defRPr/>
            </a:lvl4pPr>
          </a:lstStyle>
          <a:p>
            <a:pPr marL="1588" lvl="0" indent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Click to edit Master text styles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495300" y="1557158"/>
            <a:ext cx="9132794" cy="3177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8BD76F-F87B-44F3-85F6-EB056814657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4551" y="33937"/>
            <a:ext cx="510576" cy="510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354688B-D23F-4E66-960C-77CBAF434C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8215" y="53888"/>
            <a:ext cx="429222" cy="439755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0373F81-3FDF-411B-97CB-277C3DE4A510}"/>
              </a:ext>
            </a:extLst>
          </p:cNvPr>
          <p:cNvCxnSpPr/>
          <p:nvPr userDrawn="1"/>
        </p:nvCxnSpPr>
        <p:spPr>
          <a:xfrm>
            <a:off x="495300" y="1201738"/>
            <a:ext cx="9132794" cy="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4154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C7F89-5044-4E2D-A95B-E8A33DEC89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2786C5-6928-4464-AF7B-B361AB0D0E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191F2C-833E-4B56-AD5D-B6D0918B7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8FFA5-7FD0-4CA5-8F7B-0CFBF051C321}" type="datetimeFigureOut">
              <a:rPr lang="en-IN" smtClean="0"/>
              <a:t>05-09-2019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6CC593-363F-4A2B-BECC-2541B4881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BEAABF-9E4E-4EC4-A0AD-87C3873DA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ECDE8-3E0D-4DC3-B67D-B6791D865D91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551845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4174B-7980-496C-B6DA-9FDC8CCFF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67CF93-5659-4DB7-8955-D13D181B93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478120-18D9-4901-9149-0919A9F65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8FFA5-7FD0-4CA5-8F7B-0CFBF051C321}" type="datetimeFigureOut">
              <a:rPr lang="en-IN" smtClean="0"/>
              <a:t>05-09-2019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A068B-63C1-47CE-A789-D39F164EB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D1FCBA-3011-4D9E-9B61-C33AB7092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ECDE8-3E0D-4DC3-B67D-B6791D865D91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153703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A327A-39D8-4C4D-90D0-7BB518E15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9107F0-330F-4726-B4D5-B4844B7BEC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6F9425-97B6-456E-9690-33F37BA9D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8FFA5-7FD0-4CA5-8F7B-0CFBF051C321}" type="datetimeFigureOut">
              <a:rPr lang="en-IN" smtClean="0"/>
              <a:t>05-09-2019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411F16-9D7B-4E9E-95BD-ECAC879C1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E40B5D-2A74-44B3-B8DC-E2CCA2A5C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ECDE8-3E0D-4DC3-B67D-B6791D865D91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698261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42510-5BE6-4931-B21D-754B1D4BA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77656-AD7F-47C7-8783-FCE95B856F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195762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DBB498-79C5-4839-ADD3-BEDFF08505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00" y="1825625"/>
            <a:ext cx="4195763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0498ED-42F8-4794-9121-AC86C768C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8FFA5-7FD0-4CA5-8F7B-0CFBF051C321}" type="datetimeFigureOut">
              <a:rPr lang="en-IN" smtClean="0"/>
              <a:t>05-09-2019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5B942D-1D75-46F9-AA0D-A4C5A8B09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421348-2A67-4AD6-92E1-97073C36A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ECDE8-3E0D-4DC3-B67D-B6791D865D91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51291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C798E-8254-4B98-84D1-D8C2030D4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FF7D87-6DFF-4CB7-9992-55925077C2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040D75-22C0-488B-A070-B64243B6E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97AC45-36DA-48D8-84BD-D1F77A5F00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25846C-861B-4C57-971B-8CB7193FD2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1751E4-BFAD-4595-81EA-DCEE8C714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8FFA5-7FD0-4CA5-8F7B-0CFBF051C321}" type="datetimeFigureOut">
              <a:rPr lang="en-IN" smtClean="0"/>
              <a:t>05-09-2019</a:t>
            </a:fld>
            <a:endParaRPr lang="en-IN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AB4B6A2-5B83-41B7-B5F6-FAAFDFB90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9DC7A3-ACBC-473A-93B3-72AB2CC10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ECDE8-3E0D-4DC3-B67D-B6791D865D91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360884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52B2F-E4BF-45D5-B55D-CC9FB2616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533E2E-A24E-41E7-B8E9-A622BB3AF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8FFA5-7FD0-4CA5-8F7B-0CFBF051C321}" type="datetimeFigureOut">
              <a:rPr lang="en-IN" smtClean="0"/>
              <a:t>05-09-2019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FF6D73-1999-4794-B70B-1D2781998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A849E2-52EF-453F-AD78-E13F52C20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ECDE8-3E0D-4DC3-B67D-B6791D865D91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155741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999333-DE3B-4159-B99E-9727F43FB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8FFA5-7FD0-4CA5-8F7B-0CFBF051C321}" type="datetimeFigureOut">
              <a:rPr lang="en-IN" smtClean="0"/>
              <a:t>05-09-2019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61C372-B847-4CDF-A48E-A24DA7653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501EFD-2110-4EB5-AB7D-6A8ED5CE6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ECDE8-3E0D-4DC3-B67D-B6791D865D91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996440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9DBDE-460C-4390-B2F9-6435A05D0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FF5EF-50CD-48B9-B8A9-F4D49D88F3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3AF765-F0A1-4347-8C4B-1355385099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8E486A-108A-47F6-BAB6-4B9EDF84F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8FFA5-7FD0-4CA5-8F7B-0CFBF051C321}" type="datetimeFigureOut">
              <a:rPr lang="en-IN" smtClean="0"/>
              <a:t>05-09-2019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22DB04-FFCD-45B4-80BB-96AC70C9C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775F98-C1FE-4256-B3DD-CC45C2CFE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ECDE8-3E0D-4DC3-B67D-B6791D865D91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989769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032B0-07BD-4EA6-98D2-020E78871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46F8B97-0E58-40ED-BADC-C8F1649C9C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6D9F59-9C73-4124-B131-520763A1FA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4D7441-22A2-4834-85AB-C2285050F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8FFA5-7FD0-4CA5-8F7B-0CFBF051C321}" type="datetimeFigureOut">
              <a:rPr lang="en-IN" smtClean="0"/>
              <a:t>05-09-2019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168758-03B5-4DD1-8B5B-B9F26DB72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8704E5-301F-49E4-8D07-82DF11645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ECDE8-3E0D-4DC3-B67D-B6791D865D91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046858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2A822-328B-49E2-A5B8-1B1B8AD2B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CB381C-04F6-4C09-A506-A6D075010E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C9D604-E4D8-4A3C-BB75-AAD4B234A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8FFA5-7FD0-4CA5-8F7B-0CFBF051C321}" type="datetimeFigureOut">
              <a:rPr lang="en-IN" smtClean="0"/>
              <a:t>05-09-2019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FA044A-A559-4C58-89DA-1137E9A0F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76A7A0-52D6-4822-A993-560BBDA04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ECDE8-3E0D-4DC3-B67D-B6791D865D91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257027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5A1630-6956-4FA8-8511-FBB91F8C87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089775" y="365125"/>
            <a:ext cx="2135188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91DD61-E1A1-4DE5-9E2B-B52D1FF4C1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56337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B2BCE3-0854-4B71-B05B-E013F50CC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8FFA5-7FD0-4CA5-8F7B-0CFBF051C321}" type="datetimeFigureOut">
              <a:rPr lang="en-IN" smtClean="0"/>
              <a:t>05-09-2019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75EE61-255A-4626-ABCE-49CDBE287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D018C4-44CC-46A8-A073-9A7F86377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ECDE8-3E0D-4DC3-B67D-B6791D865D91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09565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2.gif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image" Target="../media/image2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357189" y="544513"/>
            <a:ext cx="9272586" cy="647700"/>
          </a:xfrm>
          <a:prstGeom prst="rect">
            <a:avLst/>
          </a:prstGeom>
          <a:solidFill>
            <a:srgbClr val="0F243E"/>
          </a:solidFill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endParaRPr lang="en-IN" dirty="0">
              <a:solidFill>
                <a:srgbClr val="000000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357188" y="6364356"/>
            <a:ext cx="927258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373841DE-AEA0-4E5D-9802-DED071951CE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5126" y="33937"/>
            <a:ext cx="510576" cy="510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E0B5130-EB3F-4E45-B69E-9D488B53732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8790" y="53888"/>
            <a:ext cx="429222" cy="439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652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lang="en-IN" sz="1800" b="1" kern="1200" smtClean="0">
          <a:solidFill>
            <a:schemeClr val="bg1"/>
          </a:solidFill>
          <a:latin typeface="Arial" charset="0"/>
          <a:ea typeface="+mn-ea"/>
          <a:cs typeface="+mn-cs"/>
        </a:defRPr>
      </a:lvl1pPr>
    </p:titleStyle>
    <p:bodyStyle>
      <a:lvl1pPr marL="342900" indent="-342900" algn="l" defTabSz="914400" rtl="0" eaLnBrk="1" fontAlgn="base" latinLnBrk="0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en-US" sz="1400" kern="1200" dirty="0" smtClean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fontAlgn="base" latinLnBrk="0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en-US" sz="1400" kern="1200" dirty="0" smtClean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fontAlgn="base" latinLnBrk="0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en-US" sz="1400" kern="1200" dirty="0" smtClean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fontAlgn="base" latinLnBrk="0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en-US" sz="14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fontAlgn="base" latinLnBrk="0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en-IN" sz="14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177A06B-BDA1-4D0F-98B1-F7EE4D7351F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1108" y="6170786"/>
            <a:ext cx="510576" cy="510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64AD979-687B-45BB-83A2-0B012FB8785E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772" y="6190737"/>
            <a:ext cx="429222" cy="439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579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74" r:id="rId12"/>
  </p:sldLayoutIdLst>
  <p:hf hdr="0" ftr="0" dt="0"/>
  <p:txStyles>
    <p:titleStyle>
      <a:lvl1pPr marL="511175" algn="l" rtl="0" eaLnBrk="1" fontAlgn="base" hangingPunct="1">
        <a:spcBef>
          <a:spcPct val="0"/>
        </a:spcBef>
        <a:spcAft>
          <a:spcPct val="0"/>
        </a:spcAft>
        <a:defRPr b="1">
          <a:solidFill>
            <a:srgbClr val="FFFFFF"/>
          </a:solidFill>
          <a:latin typeface="+mj-lt"/>
          <a:ea typeface="+mj-ea"/>
          <a:cs typeface="+mj-cs"/>
        </a:defRPr>
      </a:lvl1pPr>
      <a:lvl2pPr marL="511175" algn="l" rtl="0" eaLnBrk="1" fontAlgn="base" hangingPunct="1">
        <a:spcBef>
          <a:spcPct val="0"/>
        </a:spcBef>
        <a:spcAft>
          <a:spcPct val="0"/>
        </a:spcAft>
        <a:defRPr b="1">
          <a:solidFill>
            <a:srgbClr val="FFFFFF"/>
          </a:solidFill>
          <a:latin typeface="Arial" charset="0"/>
        </a:defRPr>
      </a:lvl2pPr>
      <a:lvl3pPr marL="511175" algn="l" rtl="0" eaLnBrk="1" fontAlgn="base" hangingPunct="1">
        <a:spcBef>
          <a:spcPct val="0"/>
        </a:spcBef>
        <a:spcAft>
          <a:spcPct val="0"/>
        </a:spcAft>
        <a:defRPr b="1">
          <a:solidFill>
            <a:srgbClr val="FFFFFF"/>
          </a:solidFill>
          <a:latin typeface="Arial" charset="0"/>
        </a:defRPr>
      </a:lvl3pPr>
      <a:lvl4pPr marL="511175" algn="l" rtl="0" eaLnBrk="1" fontAlgn="base" hangingPunct="1">
        <a:spcBef>
          <a:spcPct val="0"/>
        </a:spcBef>
        <a:spcAft>
          <a:spcPct val="0"/>
        </a:spcAft>
        <a:defRPr b="1">
          <a:solidFill>
            <a:srgbClr val="FFFFFF"/>
          </a:solidFill>
          <a:latin typeface="Arial" charset="0"/>
        </a:defRPr>
      </a:lvl4pPr>
      <a:lvl5pPr marL="511175" algn="l" rtl="0" eaLnBrk="1" fontAlgn="base" hangingPunct="1">
        <a:spcBef>
          <a:spcPct val="0"/>
        </a:spcBef>
        <a:spcAft>
          <a:spcPct val="0"/>
        </a:spcAft>
        <a:defRPr b="1">
          <a:solidFill>
            <a:srgbClr val="FFFFFF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14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14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14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1400" b="1">
          <a:solidFill>
            <a:schemeClr val="tx2"/>
          </a:solidFill>
          <a:latin typeface="Arial" charset="0"/>
        </a:defRPr>
      </a:lvl9pPr>
    </p:titleStyle>
    <p:bodyStyle>
      <a:lvl1pPr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28600" algn="l" rtl="0" eaLnBrk="1" fontAlgn="base" hangingPunct="1">
        <a:spcBef>
          <a:spcPct val="20000"/>
        </a:spcBef>
        <a:spcAft>
          <a:spcPct val="0"/>
        </a:spcAft>
        <a:buSzPct val="75000"/>
        <a:buFont typeface="Monotype Sorts" pitchFamily="2" charset="2"/>
        <a:defRPr sz="1400">
          <a:solidFill>
            <a:schemeClr val="tx1"/>
          </a:solidFill>
          <a:latin typeface="+mn-lt"/>
        </a:defRPr>
      </a:lvl2pPr>
      <a:lvl3pPr marL="968375" indent="-228600" algn="l" rtl="0" eaLnBrk="1" fontAlgn="base" hangingPunct="1">
        <a:spcBef>
          <a:spcPct val="20000"/>
        </a:spcBef>
        <a:spcAft>
          <a:spcPct val="0"/>
        </a:spcAft>
        <a:buSzPct val="50000"/>
        <a:buFont typeface="Monotype Sorts" pitchFamily="2" charset="2"/>
        <a:defRPr sz="1400">
          <a:solidFill>
            <a:schemeClr val="tx1"/>
          </a:solidFill>
          <a:latin typeface="+mn-lt"/>
        </a:defRPr>
      </a:lvl3pPr>
      <a:lvl4pPr marL="1311275" indent="-168275" algn="l" rtl="0" eaLnBrk="1" fontAlgn="base" hangingPunct="1">
        <a:spcBef>
          <a:spcPct val="20000"/>
        </a:spcBef>
        <a:spcAft>
          <a:spcPct val="0"/>
        </a:spcAft>
        <a:buSzPct val="75000"/>
        <a:defRPr sz="1400">
          <a:solidFill>
            <a:schemeClr val="tx1"/>
          </a:solidFill>
          <a:latin typeface="+mn-lt"/>
        </a:defRPr>
      </a:lvl4pPr>
      <a:lvl5pPr marL="1654175" indent="-161925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</a:defRPr>
      </a:lvl5pPr>
      <a:lvl6pPr marL="2057400" indent="-228600" algn="l" rtl="0" eaLnBrk="1" fontAlgn="base" hangingPunct="1">
        <a:spcBef>
          <a:spcPct val="20000"/>
        </a:spcBef>
        <a:spcAft>
          <a:spcPct val="0"/>
        </a:spcAft>
        <a:buChar char="."/>
        <a:defRPr sz="1400">
          <a:solidFill>
            <a:schemeClr val="tx1"/>
          </a:solidFill>
          <a:latin typeface="+mn-lt"/>
        </a:defRPr>
      </a:lvl6pPr>
      <a:lvl7pPr marL="2514600" indent="-228600" algn="l" rtl="0" eaLnBrk="1" fontAlgn="base" hangingPunct="1">
        <a:spcBef>
          <a:spcPct val="20000"/>
        </a:spcBef>
        <a:spcAft>
          <a:spcPct val="0"/>
        </a:spcAft>
        <a:buChar char="."/>
        <a:defRPr sz="1400">
          <a:solidFill>
            <a:schemeClr val="tx1"/>
          </a:solidFill>
          <a:latin typeface="+mn-lt"/>
        </a:defRPr>
      </a:lvl7pPr>
      <a:lvl8pPr marL="2971800" indent="-228600" algn="l" rtl="0" eaLnBrk="1" fontAlgn="base" hangingPunct="1">
        <a:spcBef>
          <a:spcPct val="20000"/>
        </a:spcBef>
        <a:spcAft>
          <a:spcPct val="0"/>
        </a:spcAft>
        <a:buChar char="."/>
        <a:defRPr sz="1400">
          <a:solidFill>
            <a:schemeClr val="tx1"/>
          </a:solidFill>
          <a:latin typeface="+mn-lt"/>
        </a:defRPr>
      </a:lvl8pPr>
      <a:lvl9pPr marL="3429000" indent="-228600" algn="l" rtl="0" eaLnBrk="1" fontAlgn="base" hangingPunct="1">
        <a:spcBef>
          <a:spcPct val="20000"/>
        </a:spcBef>
        <a:spcAft>
          <a:spcPct val="0"/>
        </a:spcAft>
        <a:buChar char=".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57D63B-A72A-4575-8413-DD8FEEC9D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927463"/>
            <a:ext cx="8543925" cy="7632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F932E5-9807-4C66-9AAF-9BCAFD059C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2F8E9-441F-499D-A9D9-25E8FBF242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48FFA5-7FD0-4CA5-8F7B-0CFBF051C321}" type="datetimeFigureOut">
              <a:rPr lang="en-IN" smtClean="0"/>
              <a:t>05-09-2019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C76A80-4E11-4125-91E3-9CB1AEBD25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0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5C33DD-0144-4695-8675-1B1BA572CB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CECDE8-3E0D-4DC3-B67D-B6791D865D91}" type="slidenum">
              <a:rPr lang="en-IN" smtClean="0"/>
              <a:t>‹#›</a:t>
            </a:fld>
            <a:endParaRPr lang="en-IN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267F42C-349D-498D-9A96-AE4F5A76791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1488" y="33937"/>
            <a:ext cx="510576" cy="510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4444CDC-5C7A-4937-83A3-BDCBBF1E88B8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5152" y="53888"/>
            <a:ext cx="429222" cy="439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913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7.gif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6.jpeg"/><Relationship Id="rId5" Type="http://schemas.openxmlformats.org/officeDocument/2006/relationships/tags" Target="../tags/tag6.xml"/><Relationship Id="rId10" Type="http://schemas.openxmlformats.org/officeDocument/2006/relationships/image" Target="../media/image4.png"/><Relationship Id="rId4" Type="http://schemas.openxmlformats.org/officeDocument/2006/relationships/tags" Target="../tags/tag5.xml"/><Relationship Id="rId9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 bwMode="auto">
          <a:xfrm>
            <a:off x="736600" y="3643084"/>
            <a:ext cx="9169400" cy="0"/>
          </a:xfrm>
          <a:prstGeom prst="line">
            <a:avLst/>
          </a:prstGeom>
          <a:gradFill rotWithShape="1">
            <a:gsLst>
              <a:gs pos="0">
                <a:srgbClr val="DDDDDD"/>
              </a:gs>
              <a:gs pos="50000">
                <a:srgbClr val="FFFFFF"/>
              </a:gs>
              <a:gs pos="100000">
                <a:srgbClr val="DDDDDD"/>
              </a:gs>
            </a:gsLst>
            <a:lin ang="5400000" scaled="1"/>
          </a:gradFill>
          <a:ln w="2857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TSquareTitleSlideParams" hidden="1"/>
          <p:cNvSpPr txBox="1"/>
          <p:nvPr/>
        </p:nvSpPr>
        <p:spPr>
          <a:xfrm>
            <a:off x="1130300" y="1892300"/>
            <a:ext cx="5181600" cy="63094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IN" dirty="0">
                <a:solidFill>
                  <a:srgbClr val="000000"/>
                </a:solidFill>
              </a:rPr>
              <a:t>Project</a:t>
            </a:r>
          </a:p>
          <a:p>
            <a:r>
              <a:rPr lang="en-IN" dirty="0">
                <a:solidFill>
                  <a:srgbClr val="000000"/>
                </a:solidFill>
              </a:rPr>
              <a:t>Non Graphic</a:t>
            </a:r>
          </a:p>
        </p:txBody>
      </p:sp>
      <p:sp>
        <p:nvSpPr>
          <p:cNvPr id="11" name="TextBox 7"/>
          <p:cNvSpPr txBox="1"/>
          <p:nvPr/>
        </p:nvSpPr>
        <p:spPr>
          <a:xfrm>
            <a:off x="6533322" y="6017728"/>
            <a:ext cx="30605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IN"/>
            </a:defPPr>
            <a:lvl1pPr algn="ctr" rtl="0" eaLnBrk="0" fontAlgn="base" hangingPunct="0">
              <a:spcBef>
                <a:spcPct val="50000"/>
              </a:spcBef>
              <a:spcAft>
                <a:spcPct val="0"/>
              </a:spcAft>
              <a:buFont typeface="Times New Roman" pitchFamily="18" charset="0"/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50000"/>
              </a:spcBef>
              <a:spcAft>
                <a:spcPct val="0"/>
              </a:spcAft>
              <a:buFont typeface="Times New Roman" pitchFamily="18" charset="0"/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50000"/>
              </a:spcBef>
              <a:spcAft>
                <a:spcPct val="0"/>
              </a:spcAft>
              <a:buFont typeface="Times New Roman" pitchFamily="18" charset="0"/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50000"/>
              </a:spcBef>
              <a:spcAft>
                <a:spcPct val="0"/>
              </a:spcAft>
              <a:buFont typeface="Times New Roman" pitchFamily="18" charset="0"/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50000"/>
              </a:spcBef>
              <a:spcAft>
                <a:spcPct val="0"/>
              </a:spcAft>
              <a:buFont typeface="Times New Roman" pitchFamily="18" charset="0"/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latin typeface="EYInterstate Light" panose="02000506000000020004" pitchFamily="2" charset="0"/>
              </a:rPr>
              <a:t>Last date of receiving Applications is 30, September 2019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9E2B40-7DA6-418B-BE48-1B542E7E6A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3192" y="388359"/>
            <a:ext cx="620173" cy="63539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01E5364-5906-4CC7-958D-1D79824D90F8}"/>
              </a:ext>
            </a:extLst>
          </p:cNvPr>
          <p:cNvSpPr txBox="1"/>
          <p:nvPr/>
        </p:nvSpPr>
        <p:spPr>
          <a:xfrm>
            <a:off x="683491" y="2875175"/>
            <a:ext cx="82952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800" spc="-5" dirty="0">
                <a:latin typeface="EYInterstate Light" panose="02000506000000020004" pitchFamily="2" charset="0"/>
              </a:rPr>
              <a:t>FICCI Chemicals and Petrochemicals </a:t>
            </a:r>
            <a:r>
              <a:rPr lang="en-IN" sz="2800" spc="-15" dirty="0">
                <a:latin typeface="EYInterstate Light" panose="02000506000000020004" pitchFamily="2" charset="0"/>
              </a:rPr>
              <a:t>Awards </a:t>
            </a:r>
            <a:r>
              <a:rPr lang="en-IN" sz="2800" spc="-5" dirty="0">
                <a:latin typeface="EYInterstate Light" panose="02000506000000020004" pitchFamily="2" charset="0"/>
              </a:rPr>
              <a:t>2019</a:t>
            </a:r>
            <a:endParaRPr lang="en-IN" sz="2800" b="1" dirty="0">
              <a:latin typeface="EYInterstate Light" panose="02000506000000020004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329547-446F-40B8-8B32-C793A5C07194}"/>
              </a:ext>
            </a:extLst>
          </p:cNvPr>
          <p:cNvSpPr txBox="1"/>
          <p:nvPr/>
        </p:nvSpPr>
        <p:spPr>
          <a:xfrm>
            <a:off x="860833" y="3987538"/>
            <a:ext cx="19808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11 November, Mumbai</a:t>
            </a: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ABE4C71A-5BD7-4BA4-ACC4-8E2CFDB2F9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0147" y="278755"/>
            <a:ext cx="854600" cy="85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3080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08A9BE5-C1AE-4417-BF40-28B6943F93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IN" spc="-5" dirty="0">
                <a:solidFill>
                  <a:schemeClr val="tx1"/>
                </a:solidFill>
              </a:rPr>
              <a:t>FICCI Chemicals and Petrochemicals </a:t>
            </a:r>
            <a:r>
              <a:rPr lang="en-IN" spc="-15" dirty="0">
                <a:solidFill>
                  <a:schemeClr val="tx1"/>
                </a:solidFill>
              </a:rPr>
              <a:t>Awards </a:t>
            </a:r>
            <a:r>
              <a:rPr lang="en-IN" spc="-5" dirty="0">
                <a:solidFill>
                  <a:schemeClr val="tx1"/>
                </a:solidFill>
              </a:rPr>
              <a:t>2019</a:t>
            </a:r>
            <a:r>
              <a:rPr lang="en-IN" spc="-125" dirty="0">
                <a:solidFill>
                  <a:schemeClr val="tx1"/>
                </a:solidFill>
              </a:rPr>
              <a:t> </a:t>
            </a:r>
            <a:r>
              <a:rPr lang="en-IN" spc="-5" dirty="0">
                <a:solidFill>
                  <a:schemeClr val="tx1"/>
                </a:solidFill>
              </a:rPr>
              <a:t>Application</a:t>
            </a:r>
          </a:p>
          <a:p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F856D-5A86-4D03-9441-4BFE7BE5E7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5300" y="1557158"/>
            <a:ext cx="9132794" cy="5051032"/>
          </a:xfrm>
        </p:spPr>
        <p:txBody>
          <a:bodyPr/>
          <a:lstStyle/>
          <a:p>
            <a:pPr algn="just" fontAlgn="auto">
              <a:spcBef>
                <a:spcPts val="0"/>
              </a:spcBef>
              <a:spcAft>
                <a:spcPts val="0"/>
              </a:spcAft>
            </a:pPr>
            <a:r>
              <a:rPr lang="en-US" altLang="de-DE" sz="1600" b="1" dirty="0">
                <a:solidFill>
                  <a:srgbClr val="000000"/>
                </a:solidFill>
                <a:latin typeface="EYInterstate Light" panose="02000506000000020004" pitchFamily="2" charset="0"/>
              </a:rPr>
              <a:t>Recognizing the Chemical &amp; Petrochemical Industry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600"/>
              </a:spcAft>
              <a:buClr>
                <a:srgbClr val="FFFF00"/>
              </a:buClr>
              <a:buFont typeface="Webdings" panose="05030102010509060703" pitchFamily="18" charset="2"/>
              <a:buChar char=""/>
            </a:pPr>
            <a:r>
              <a:rPr lang="en-IN" dirty="0">
                <a:latin typeface="EYInterstate Light" panose="02000506000000020004" pitchFamily="2" charset="0"/>
              </a:rPr>
              <a:t>The Chemical &amp; Petrochemical industry plays a very important part in nation building and touches every aspect of economy &amp; our daily life. 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600"/>
              </a:spcAft>
              <a:buClr>
                <a:srgbClr val="FFFF00"/>
              </a:buClr>
              <a:buFont typeface="Webdings" panose="05030102010509060703" pitchFamily="18" charset="2"/>
              <a:buChar char=""/>
            </a:pPr>
            <a:r>
              <a:rPr lang="en-IN" dirty="0">
                <a:latin typeface="EYInterstate Light" panose="02000506000000020004" pitchFamily="2" charset="0"/>
              </a:rPr>
              <a:t>The Indian Chemical &amp; Petrochemical industry is doing a lot of good work in various areas and is progressing each year.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600"/>
              </a:spcAft>
              <a:buClr>
                <a:srgbClr val="FFFF00"/>
              </a:buClr>
              <a:buFont typeface="Webdings" panose="05030102010509060703" pitchFamily="18" charset="2"/>
              <a:buChar char=""/>
            </a:pPr>
            <a:r>
              <a:rPr lang="en-IN" dirty="0">
                <a:latin typeface="EYInterstate Light" panose="02000506000000020004" pitchFamily="2" charset="0"/>
              </a:rPr>
              <a:t>FICCI holds the Chemical &amp; Petrochemical Awards each year to recognize Individuals and Companies for their contribution.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</a:pPr>
            <a:endParaRPr lang="en-US" altLang="de-DE" sz="1600" dirty="0">
              <a:solidFill>
                <a:srgbClr val="000000"/>
              </a:solidFill>
              <a:latin typeface="EYInterstate Light" panose="02000506000000020004" pitchFamily="2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</a:pPr>
            <a:endParaRPr lang="en-US" altLang="de-DE" sz="1600" b="1" dirty="0">
              <a:solidFill>
                <a:srgbClr val="000000"/>
              </a:solidFill>
              <a:latin typeface="EYInterstate Light" panose="02000506000000020004" pitchFamily="2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</a:pPr>
            <a:r>
              <a:rPr lang="en-US" altLang="de-DE" sz="1600" b="1" dirty="0">
                <a:solidFill>
                  <a:srgbClr val="000000"/>
                </a:solidFill>
                <a:latin typeface="EYInterstate Light" panose="02000506000000020004" pitchFamily="2" charset="0"/>
              </a:rPr>
              <a:t>Awards Function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Webdings" panose="05030102010509060703" pitchFamily="18" charset="2"/>
              <a:buChar char=""/>
            </a:pPr>
            <a:r>
              <a:rPr lang="en-IN" dirty="0">
                <a:latin typeface="EYInterstate Light" panose="02000506000000020004" pitchFamily="2" charset="0"/>
              </a:rPr>
              <a:t>The awards will be announced and presented at the Summit on Global Chemicals &amp; Petrochemicals, manufacturing hubs in India, on 11 November 2019 at Grand Hyatt, Mumbai</a:t>
            </a:r>
          </a:p>
          <a:p>
            <a:endParaRPr lang="en-IN" dirty="0">
              <a:latin typeface="EYInterstate Light" panose="02000506000000020004" pitchFamily="2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</a:pPr>
            <a:r>
              <a:rPr lang="en-US" altLang="de-DE" sz="1600" b="1" dirty="0">
                <a:solidFill>
                  <a:srgbClr val="000000"/>
                </a:solidFill>
                <a:latin typeface="EYInterstate Light" panose="02000506000000020004" pitchFamily="2" charset="0"/>
              </a:rPr>
              <a:t>Update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Webdings" panose="05030102010509060703" pitchFamily="18" charset="2"/>
              <a:buChar char=""/>
            </a:pPr>
            <a:r>
              <a:rPr lang="en-IN" dirty="0">
                <a:latin typeface="EYInterstate Light" panose="02000506000000020004" pitchFamily="2" charset="0"/>
              </a:rPr>
              <a:t>EY has been appointed “Official Tabulators” to bring credibility to the awards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Webdings" panose="05030102010509060703" pitchFamily="18" charset="2"/>
              <a:buChar char=""/>
            </a:pPr>
            <a:r>
              <a:rPr lang="en-IN" dirty="0">
                <a:latin typeface="EYInterstate Light" panose="02000506000000020004" pitchFamily="2" charset="0"/>
              </a:rPr>
              <a:t>New award : “Excellence in Sub Sector” has been added for Agrochemicals, Plastics, Construction Chemicals, Chlor Alkali, Dyes &amp; Dyestuffs, MSME &amp; Start-up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Webdings" panose="05030102010509060703" pitchFamily="18" charset="2"/>
              <a:buChar char=""/>
            </a:pPr>
            <a:r>
              <a:rPr lang="en-IN" dirty="0">
                <a:latin typeface="EYInterstate Light" panose="02000506000000020004" pitchFamily="2" charset="0"/>
              </a:rPr>
              <a:t>Questionnaire &amp; criteria for “Excellence in Safety” have been simplified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Webdings" panose="05030102010509060703" pitchFamily="18" charset="2"/>
              <a:buChar char=""/>
            </a:pPr>
            <a:r>
              <a:rPr lang="en-IN" dirty="0">
                <a:latin typeface="EYInterstate Light" panose="02000506000000020004" pitchFamily="2" charset="0"/>
              </a:rPr>
              <a:t>Last date for application is extended to 30 September, 2019</a:t>
            </a:r>
          </a:p>
        </p:txBody>
      </p:sp>
    </p:spTree>
    <p:extLst>
      <p:ext uri="{BB962C8B-B14F-4D97-AF65-F5344CB8AC3E}">
        <p14:creationId xmlns:p14="http://schemas.microsoft.com/office/powerpoint/2010/main" val="3824492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5A8DC3-5AC4-4E54-A23F-3D776EA6E7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IN" dirty="0">
                <a:solidFill>
                  <a:schemeClr val="tx1"/>
                </a:solidFill>
              </a:rPr>
              <a:t>FICCI Chemical &amp; Petrochemical Awards 2019 are across 14 broad categories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2F71D091-3F30-418D-A520-76E9B6801D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8096402"/>
              </p:ext>
            </p:extLst>
          </p:nvPr>
        </p:nvGraphicFramePr>
        <p:xfrm>
          <a:off x="535954" y="1396212"/>
          <a:ext cx="8438363" cy="4958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5258">
                  <a:extLst>
                    <a:ext uri="{9D8B030D-6E8A-4147-A177-3AD203B41FA5}">
                      <a16:colId xmlns:a16="http://schemas.microsoft.com/office/drawing/2014/main" val="3734439996"/>
                    </a:ext>
                  </a:extLst>
                </a:gridCol>
                <a:gridCol w="3782503">
                  <a:extLst>
                    <a:ext uri="{9D8B030D-6E8A-4147-A177-3AD203B41FA5}">
                      <a16:colId xmlns:a16="http://schemas.microsoft.com/office/drawing/2014/main" val="2754116927"/>
                    </a:ext>
                  </a:extLst>
                </a:gridCol>
                <a:gridCol w="3910602">
                  <a:extLst>
                    <a:ext uri="{9D8B030D-6E8A-4147-A177-3AD203B41FA5}">
                      <a16:colId xmlns:a16="http://schemas.microsoft.com/office/drawing/2014/main" val="39642582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110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No</a:t>
                      </a: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Award </a:t>
                      </a: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Sub Categories</a:t>
                      </a: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3413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11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1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Product Innovator of the Year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en-IN" sz="11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Chemical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IN" sz="11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Petrochemical</a:t>
                      </a:r>
                    </a:p>
                    <a:p>
                      <a:pPr marL="228600" indent="-228600">
                        <a:buAutoNum type="arabicPeriod"/>
                      </a:pPr>
                      <a:endParaRPr lang="en-IN" sz="1100" b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7095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11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2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Manufacturing Process Innovator of the Year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en-IN" sz="11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Chemical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IN" sz="11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Petrochemical</a:t>
                      </a:r>
                    </a:p>
                    <a:p>
                      <a:pPr marL="228600" indent="-228600">
                        <a:buAutoNum type="arabicPeriod"/>
                      </a:pPr>
                      <a:endParaRPr lang="en-IN" sz="1100" b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0296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11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3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Sustainability – Best Green Product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 algn="l">
                        <a:buAutoNum type="arabicPeriod"/>
                      </a:pPr>
                      <a:r>
                        <a:rPr lang="en-IN" sz="11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Chemical</a:t>
                      </a:r>
                    </a:p>
                    <a:p>
                      <a:pPr marL="228600" indent="-228600" algn="l">
                        <a:buAutoNum type="arabicPeriod"/>
                      </a:pPr>
                      <a:r>
                        <a:rPr lang="en-IN" sz="11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Petrochemical</a:t>
                      </a:r>
                    </a:p>
                    <a:p>
                      <a:pPr marL="228600" indent="-228600">
                        <a:buAutoNum type="arabicPeriod"/>
                      </a:pPr>
                      <a:endParaRPr lang="en-IN" sz="1100" b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1001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11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4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Sustainability – Best Green Process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 algn="l">
                        <a:buAutoNum type="arabicPeriod"/>
                      </a:pPr>
                      <a:r>
                        <a:rPr lang="en-IN" sz="11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Chemical</a:t>
                      </a:r>
                    </a:p>
                    <a:p>
                      <a:pPr marL="228600" indent="-228600" algn="l">
                        <a:buAutoNum type="arabicPeriod"/>
                      </a:pPr>
                      <a:r>
                        <a:rPr lang="en-IN" sz="11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Petrochemical</a:t>
                      </a:r>
                    </a:p>
                    <a:p>
                      <a:pPr marL="228600" indent="-228600">
                        <a:buAutoNum type="arabicPeriod"/>
                      </a:pPr>
                      <a:endParaRPr lang="en-IN" sz="1100" b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849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11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5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Sustainability – Excellence in Safety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 algn="l">
                        <a:buAutoNum type="arabicPeriod"/>
                      </a:pPr>
                      <a:r>
                        <a:rPr lang="en-IN" sz="11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Chemical</a:t>
                      </a:r>
                    </a:p>
                    <a:p>
                      <a:pPr marL="228600" indent="-228600" algn="l">
                        <a:buAutoNum type="arabicPeriod"/>
                      </a:pPr>
                      <a:r>
                        <a:rPr lang="en-IN" sz="11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Petrochemical</a:t>
                      </a:r>
                    </a:p>
                    <a:p>
                      <a:pPr marL="228600" indent="-228600">
                        <a:buAutoNum type="arabicPeriod"/>
                      </a:pPr>
                      <a:endParaRPr lang="en-IN" sz="1100" b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6566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11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6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Efficiency in Energy Usage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 algn="l">
                        <a:buAutoNum type="arabicPeriod"/>
                      </a:pPr>
                      <a:r>
                        <a:rPr lang="en-IN" sz="11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Chemical</a:t>
                      </a:r>
                    </a:p>
                    <a:p>
                      <a:pPr marL="228600" indent="-228600" algn="l">
                        <a:buAutoNum type="arabicPeriod"/>
                      </a:pPr>
                      <a:r>
                        <a:rPr lang="en-IN" sz="11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Petrochemical</a:t>
                      </a:r>
                    </a:p>
                    <a:p>
                      <a:pPr marL="228600" indent="-228600">
                        <a:buAutoNum type="arabicPeriod"/>
                      </a:pPr>
                      <a:endParaRPr lang="en-IN" sz="1100" b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6854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11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7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Efficiency in Water Use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en-IN" sz="11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Chemicals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IN" sz="11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Petrochemicals</a:t>
                      </a:r>
                    </a:p>
                    <a:p>
                      <a:pPr marL="228600" indent="-228600">
                        <a:buAutoNum type="arabicPeriod"/>
                      </a:pPr>
                      <a:endParaRPr lang="en-IN" sz="1100" b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5243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11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8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Best Contribution to Academia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en-IN" sz="11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Chemical &amp;Petrochemical</a:t>
                      </a:r>
                    </a:p>
                    <a:p>
                      <a:pPr marL="0" indent="0">
                        <a:buNone/>
                      </a:pPr>
                      <a:r>
                        <a:rPr lang="en-IN" sz="11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      Combined Award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6226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8279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5A8DC3-5AC4-4E54-A23F-3D776EA6E7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IN" dirty="0">
                <a:solidFill>
                  <a:schemeClr val="tx1"/>
                </a:solidFill>
              </a:rPr>
              <a:t>FICCI Chemical &amp; Petrochemical Awards 2019 are across 14 broad categories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2F71D091-3F30-418D-A520-76E9B6801D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848148"/>
              </p:ext>
            </p:extLst>
          </p:nvPr>
        </p:nvGraphicFramePr>
        <p:xfrm>
          <a:off x="535954" y="1396212"/>
          <a:ext cx="8532631" cy="503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3583">
                  <a:extLst>
                    <a:ext uri="{9D8B030D-6E8A-4147-A177-3AD203B41FA5}">
                      <a16:colId xmlns:a16="http://schemas.microsoft.com/office/drawing/2014/main" val="3734439996"/>
                    </a:ext>
                  </a:extLst>
                </a:gridCol>
                <a:gridCol w="3824759">
                  <a:extLst>
                    <a:ext uri="{9D8B030D-6E8A-4147-A177-3AD203B41FA5}">
                      <a16:colId xmlns:a16="http://schemas.microsoft.com/office/drawing/2014/main" val="2754116927"/>
                    </a:ext>
                  </a:extLst>
                </a:gridCol>
                <a:gridCol w="3954289">
                  <a:extLst>
                    <a:ext uri="{9D8B030D-6E8A-4147-A177-3AD203B41FA5}">
                      <a16:colId xmlns:a16="http://schemas.microsoft.com/office/drawing/2014/main" val="39642582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110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No</a:t>
                      </a: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Award </a:t>
                      </a: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Sub Categories</a:t>
                      </a: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3413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11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9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Commendable Work for Changing Public Perception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en-IN" sz="11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Chemical &amp;Petrochemical</a:t>
                      </a:r>
                    </a:p>
                    <a:p>
                      <a:pPr marL="0" indent="0">
                        <a:buNone/>
                      </a:pPr>
                      <a:r>
                        <a:rPr lang="en-IN" sz="11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      Combined Award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7095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11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10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Most Environment Friendly Company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 algn="l">
                        <a:buAutoNum type="arabicPeriod"/>
                      </a:pPr>
                      <a:r>
                        <a:rPr lang="en-IN" sz="11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Chemical</a:t>
                      </a:r>
                    </a:p>
                    <a:p>
                      <a:pPr marL="228600" indent="-228600" algn="l">
                        <a:buAutoNum type="arabicPeriod"/>
                      </a:pPr>
                      <a:r>
                        <a:rPr lang="en-IN" sz="11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Petrochemical</a:t>
                      </a:r>
                    </a:p>
                    <a:p>
                      <a:pPr marL="228600" indent="-228600" algn="l">
                        <a:buAutoNum type="arabicPeriod"/>
                      </a:pPr>
                      <a:endParaRPr lang="en-IN" sz="1100" b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0296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11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11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Lifetime Contribution (Individual)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 algn="l">
                        <a:buAutoNum type="arabicPeriod"/>
                      </a:pPr>
                      <a:r>
                        <a:rPr lang="en-IN" sz="11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Chemical</a:t>
                      </a:r>
                    </a:p>
                    <a:p>
                      <a:pPr marL="228600" indent="-228600" algn="l">
                        <a:buAutoNum type="arabicPeriod"/>
                      </a:pPr>
                      <a:r>
                        <a:rPr lang="en-IN" sz="11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Petrochemical</a:t>
                      </a:r>
                    </a:p>
                    <a:p>
                      <a:pPr marL="228600" indent="-228600" algn="l">
                        <a:buAutoNum type="arabicPeriod"/>
                      </a:pPr>
                      <a:r>
                        <a:rPr lang="en-IN" sz="11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Agrochemical</a:t>
                      </a:r>
                    </a:p>
                    <a:p>
                      <a:pPr marL="228600" indent="-228600" algn="l">
                        <a:buAutoNum type="arabicPeriod"/>
                      </a:pPr>
                      <a:r>
                        <a:rPr lang="en-IN" sz="11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Plastics</a:t>
                      </a:r>
                    </a:p>
                    <a:p>
                      <a:pPr marL="228600" indent="-228600" algn="l">
                        <a:buAutoNum type="arabicPeriod"/>
                      </a:pPr>
                      <a:endParaRPr lang="en-IN" sz="1100" b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1001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11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12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Excellence in Skill Development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 algn="l">
                        <a:buAutoNum type="arabicPeriod"/>
                      </a:pPr>
                      <a:r>
                        <a:rPr lang="en-IN" sz="11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Chemical</a:t>
                      </a:r>
                    </a:p>
                    <a:p>
                      <a:pPr marL="228600" indent="-228600" algn="l">
                        <a:buAutoNum type="arabicPeriod"/>
                      </a:pPr>
                      <a:r>
                        <a:rPr lang="en-IN" sz="11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Petrochemical</a:t>
                      </a:r>
                    </a:p>
                    <a:p>
                      <a:pPr marL="228600" indent="-228600" algn="l">
                        <a:buAutoNum type="arabicPeriod"/>
                      </a:pPr>
                      <a:endParaRPr lang="en-IN" sz="1100" b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849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11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13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Excellence in Sub - Sector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 algn="l">
                        <a:buAutoNum type="arabicPeriod"/>
                      </a:pPr>
                      <a:r>
                        <a:rPr lang="en-IN" sz="11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Agrochemicals</a:t>
                      </a:r>
                    </a:p>
                    <a:p>
                      <a:pPr marL="228600" indent="-228600" algn="l">
                        <a:buAutoNum type="arabicPeriod"/>
                      </a:pPr>
                      <a:r>
                        <a:rPr lang="en-IN" sz="11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Plastics, Polymers &amp; Polymer compounding chemicals</a:t>
                      </a:r>
                    </a:p>
                    <a:p>
                      <a:pPr marL="228600" indent="-228600" algn="l">
                        <a:buAutoNum type="arabicPeriod"/>
                      </a:pPr>
                      <a:r>
                        <a:rPr lang="en-IN" sz="11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Construction Chemicals</a:t>
                      </a:r>
                    </a:p>
                    <a:p>
                      <a:pPr marL="228600" indent="-228600" algn="l">
                        <a:buAutoNum type="arabicPeriod"/>
                      </a:pPr>
                      <a:r>
                        <a:rPr lang="en-IN" sz="11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Chlor Alkali</a:t>
                      </a:r>
                    </a:p>
                    <a:p>
                      <a:pPr marL="228600" indent="-228600" algn="l">
                        <a:buAutoNum type="arabicPeriod"/>
                      </a:pPr>
                      <a:r>
                        <a:rPr lang="en-IN" sz="11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Dyes &amp; Dyestuffs</a:t>
                      </a:r>
                    </a:p>
                    <a:p>
                      <a:pPr marL="228600" indent="-228600" algn="l">
                        <a:buAutoNum type="arabicPeriod"/>
                      </a:pPr>
                      <a:r>
                        <a:rPr lang="en-IN" sz="11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MSME (Cos &lt;250 cr turnover)</a:t>
                      </a:r>
                    </a:p>
                    <a:p>
                      <a:pPr marL="228600" indent="-228600" algn="l">
                        <a:buAutoNum type="arabicPeriod"/>
                      </a:pPr>
                      <a:r>
                        <a:rPr lang="en-IN" sz="11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Start-up</a:t>
                      </a:r>
                    </a:p>
                    <a:p>
                      <a:pPr marL="228600" indent="-228600" algn="l">
                        <a:buAutoNum type="arabicPeriod"/>
                      </a:pPr>
                      <a:endParaRPr lang="en-IN" sz="1100" b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6566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11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14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Company of the year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 algn="l">
                        <a:buAutoNum type="arabicPeriod"/>
                      </a:pPr>
                      <a:r>
                        <a:rPr lang="en-IN" sz="11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Chemical – 2 awards</a:t>
                      </a:r>
                    </a:p>
                    <a:p>
                      <a:pPr marL="228600" indent="-228600" algn="l">
                        <a:buAutoNum type="arabicPeriod"/>
                      </a:pPr>
                      <a:r>
                        <a:rPr lang="en-IN" sz="11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Petrochemical – 2 awards</a:t>
                      </a:r>
                    </a:p>
                    <a:p>
                      <a:pPr marL="228600" indent="-228600" algn="l">
                        <a:buAutoNum type="arabicPeriod"/>
                      </a:pPr>
                      <a:endParaRPr lang="en-IN" sz="1100" b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68542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6672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08A9BE5-C1AE-4417-BF40-28B6943F93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IN" dirty="0">
                <a:solidFill>
                  <a:schemeClr val="tx1"/>
                </a:solidFill>
              </a:rPr>
              <a:t>Instructions For </a:t>
            </a:r>
            <a:r>
              <a:rPr lang="en-IN" spc="-5" dirty="0">
                <a:solidFill>
                  <a:schemeClr val="tx1"/>
                </a:solidFill>
              </a:rPr>
              <a:t>FICCI Chemicals and Petrochemicals </a:t>
            </a:r>
            <a:r>
              <a:rPr lang="en-IN" spc="-15" dirty="0">
                <a:solidFill>
                  <a:schemeClr val="tx1"/>
                </a:solidFill>
              </a:rPr>
              <a:t>Awards </a:t>
            </a:r>
            <a:r>
              <a:rPr lang="en-IN" spc="-5" dirty="0">
                <a:solidFill>
                  <a:schemeClr val="tx1"/>
                </a:solidFill>
              </a:rPr>
              <a:t>2019</a:t>
            </a:r>
            <a:r>
              <a:rPr lang="en-IN" spc="-125" dirty="0">
                <a:solidFill>
                  <a:schemeClr val="tx1"/>
                </a:solidFill>
              </a:rPr>
              <a:t> </a:t>
            </a:r>
            <a:r>
              <a:rPr lang="en-IN" spc="-5" dirty="0">
                <a:solidFill>
                  <a:schemeClr val="tx1"/>
                </a:solidFill>
              </a:rPr>
              <a:t>Application</a:t>
            </a:r>
          </a:p>
          <a:p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F856D-5A86-4D03-9441-4BFE7BE5E7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5300" y="1557158"/>
            <a:ext cx="9132794" cy="3599304"/>
          </a:xfrm>
        </p:spPr>
        <p:txBody>
          <a:bodyPr/>
          <a:lstStyle/>
          <a:p>
            <a:pPr algn="just" fontAlgn="auto">
              <a:spcBef>
                <a:spcPts val="0"/>
              </a:spcBef>
              <a:spcAft>
                <a:spcPts val="0"/>
              </a:spcAft>
            </a:pPr>
            <a:r>
              <a:rPr lang="en-US" altLang="de-DE" sz="1600" b="1" dirty="0">
                <a:solidFill>
                  <a:srgbClr val="000000"/>
                </a:solidFill>
                <a:latin typeface="EYInterstate Light" panose="02000506000000020004" pitchFamily="2" charset="0"/>
              </a:rPr>
              <a:t>INSTRUCTIONS</a:t>
            </a:r>
          </a:p>
          <a:p>
            <a:pPr marL="285750" indent="-285750" algn="just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Webdings" panose="05030102010509060703" pitchFamily="18" charset="2"/>
              <a:buChar char=""/>
            </a:pPr>
            <a:r>
              <a:rPr lang="en-IN" dirty="0">
                <a:latin typeface="EYInterstate Light" panose="02000506000000020004" pitchFamily="2" charset="0"/>
              </a:rPr>
              <a:t>Please fill the applications in the given PPT format only</a:t>
            </a:r>
          </a:p>
          <a:p>
            <a:pPr marL="285750" indent="-285750" algn="just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Webdings" panose="05030102010509060703" pitchFamily="18" charset="2"/>
              <a:buChar char=""/>
            </a:pPr>
            <a:r>
              <a:rPr lang="en-IN" dirty="0">
                <a:latin typeface="EYInterstate Light" panose="02000506000000020004" pitchFamily="2" charset="0"/>
              </a:rPr>
              <a:t>Any additional information in support of the award application may go in the Annexures in .ppt format</a:t>
            </a:r>
          </a:p>
          <a:p>
            <a:pPr marL="285750" indent="-285750" algn="just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Webdings" panose="05030102010509060703" pitchFamily="18" charset="2"/>
              <a:buChar char=""/>
            </a:pPr>
            <a:r>
              <a:rPr lang="en-IN" dirty="0">
                <a:latin typeface="EYInterstate Light" panose="02000506000000020004" pitchFamily="2" charset="0"/>
              </a:rPr>
              <a:t>Application should be complete in all aspects. Incomplete applications will not be considered</a:t>
            </a:r>
          </a:p>
          <a:p>
            <a:pPr marL="285750" indent="-285750" algn="just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Webdings" panose="05030102010509060703" pitchFamily="18" charset="2"/>
              <a:buChar char=""/>
            </a:pPr>
            <a:r>
              <a:rPr lang="en-IN" dirty="0">
                <a:latin typeface="EYInterstate Light" panose="02000506000000020004" pitchFamily="2" charset="0"/>
              </a:rPr>
              <a:t>Applications received in any other format will not be considered for further evaluation</a:t>
            </a:r>
          </a:p>
          <a:p>
            <a:pPr marL="285750" indent="-285750" algn="just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Webdings" panose="05030102010509060703" pitchFamily="18" charset="2"/>
              <a:buChar char=""/>
            </a:pPr>
            <a:r>
              <a:rPr lang="en-IN" dirty="0">
                <a:latin typeface="EYInterstate Light" panose="02000506000000020004" pitchFamily="2" charset="0"/>
              </a:rPr>
              <a:t>The applications are to be emailed to cpc@ficci.com</a:t>
            </a:r>
          </a:p>
          <a:p>
            <a:pPr marL="285750" indent="-285750" algn="just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Webdings" panose="05030102010509060703" pitchFamily="18" charset="2"/>
              <a:buChar char=""/>
            </a:pPr>
            <a:endParaRPr lang="en-IN" dirty="0">
              <a:latin typeface="EYInterstate Light" panose="02000506000000020004" pitchFamily="2" charset="0"/>
            </a:endParaRPr>
          </a:p>
          <a:p>
            <a:pPr marL="285750" indent="-285750" algn="just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Webdings" panose="05030102010509060703" pitchFamily="18" charset="2"/>
              <a:buChar char=""/>
            </a:pPr>
            <a:endParaRPr lang="en-IN" dirty="0">
              <a:latin typeface="EYInterstate Light" panose="02000506000000020004" pitchFamily="2" charset="0"/>
            </a:endParaRPr>
          </a:p>
          <a:p>
            <a:pPr algn="just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</a:pPr>
            <a:r>
              <a:rPr lang="en-IN" sz="1600" b="1" dirty="0">
                <a:latin typeface="EYInterstate Light" panose="02000506000000020004" pitchFamily="2" charset="0"/>
              </a:rPr>
              <a:t>Last day of Applications</a:t>
            </a:r>
          </a:p>
          <a:p>
            <a:pPr marL="285750" indent="-285750" algn="just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Webdings" panose="05030102010509060703" pitchFamily="18" charset="2"/>
              <a:buChar char=""/>
            </a:pPr>
            <a:r>
              <a:rPr lang="en-IN" dirty="0">
                <a:latin typeface="EYInterstate Light" panose="02000506000000020004" pitchFamily="2" charset="0"/>
              </a:rPr>
              <a:t>The last day of applications is Tuesday, 30 September, 2019 </a:t>
            </a:r>
          </a:p>
          <a:p>
            <a:endParaRPr lang="en-IN" dirty="0">
              <a:latin typeface="EYInterstate Light" panose="02000506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58409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5A8DC3-5AC4-4E54-A23F-3D776EA6E7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IN" dirty="0">
                <a:solidFill>
                  <a:schemeClr val="tx1"/>
                </a:solidFill>
              </a:rPr>
              <a:t>1. Award for Product Innovator of the year 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0F21D0A-F24E-42EE-BDE1-3DD48CCD02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1034133"/>
              </p:ext>
            </p:extLst>
          </p:nvPr>
        </p:nvGraphicFramePr>
        <p:xfrm>
          <a:off x="620986" y="1272301"/>
          <a:ext cx="8881422" cy="5405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433">
                  <a:extLst>
                    <a:ext uri="{9D8B030D-6E8A-4147-A177-3AD203B41FA5}">
                      <a16:colId xmlns:a16="http://schemas.microsoft.com/office/drawing/2014/main" val="3734439996"/>
                    </a:ext>
                  </a:extLst>
                </a:gridCol>
                <a:gridCol w="1781666">
                  <a:extLst>
                    <a:ext uri="{9D8B030D-6E8A-4147-A177-3AD203B41FA5}">
                      <a16:colId xmlns:a16="http://schemas.microsoft.com/office/drawing/2014/main" val="2754116927"/>
                    </a:ext>
                  </a:extLst>
                </a:gridCol>
                <a:gridCol w="6655323">
                  <a:extLst>
                    <a:ext uri="{9D8B030D-6E8A-4147-A177-3AD203B41FA5}">
                      <a16:colId xmlns:a16="http://schemas.microsoft.com/office/drawing/2014/main" val="3964258268"/>
                    </a:ext>
                  </a:extLst>
                </a:gridCol>
              </a:tblGrid>
              <a:tr h="379526">
                <a:tc gridSpan="2">
                  <a:txBody>
                    <a:bodyPr/>
                    <a:lstStyle/>
                    <a:p>
                      <a:pPr algn="l"/>
                      <a:r>
                        <a:rPr lang="en-IN" sz="140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Questionnaire</a:t>
                      </a: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N" sz="110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110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3413194"/>
                  </a:ext>
                </a:extLst>
              </a:tr>
              <a:tr h="310121">
                <a:tc>
                  <a:txBody>
                    <a:bodyPr/>
                    <a:lstStyle/>
                    <a:p>
                      <a:r>
                        <a:rPr lang="en-IN" sz="11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1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Company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endParaRPr lang="en-IN" sz="1100" b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7095805"/>
                  </a:ext>
                </a:extLst>
              </a:tr>
              <a:tr h="563738">
                <a:tc>
                  <a:txBody>
                    <a:bodyPr/>
                    <a:lstStyle/>
                    <a:p>
                      <a:r>
                        <a:rPr lang="en-IN" sz="11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2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Contact Person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 algn="l">
                        <a:buAutoNum type="arabicPeriod"/>
                      </a:pPr>
                      <a:r>
                        <a:rPr lang="en-IN" sz="11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Name                          :</a:t>
                      </a:r>
                    </a:p>
                    <a:p>
                      <a:pPr marL="228600" indent="-228600" algn="l">
                        <a:buAutoNum type="arabicPeriod"/>
                      </a:pPr>
                      <a:r>
                        <a:rPr lang="en-IN" sz="11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Mobile &amp; Landline      :    </a:t>
                      </a:r>
                    </a:p>
                    <a:p>
                      <a:pPr marL="228600" indent="-228600" algn="l">
                        <a:buAutoNum type="arabicPeriod"/>
                      </a:pPr>
                      <a:r>
                        <a:rPr lang="en-IN" sz="11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Email                           :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0296849"/>
                  </a:ext>
                </a:extLst>
              </a:tr>
              <a:tr h="404735">
                <a:tc>
                  <a:txBody>
                    <a:bodyPr/>
                    <a:lstStyle/>
                    <a:p>
                      <a:r>
                        <a:rPr lang="en-IN" sz="11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3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Segment Category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 algn="l">
                        <a:buFont typeface="Wingdings" panose="05000000000000000000" pitchFamily="2" charset="2"/>
                        <a:buChar char="q"/>
                      </a:pPr>
                      <a:r>
                        <a:rPr lang="en-IN" sz="11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Chemicals</a:t>
                      </a:r>
                    </a:p>
                    <a:p>
                      <a:pPr marL="228600" indent="-228600" algn="l">
                        <a:buFont typeface="Wingdings" panose="05000000000000000000" pitchFamily="2" charset="2"/>
                        <a:buChar char="q"/>
                      </a:pPr>
                      <a:r>
                        <a:rPr lang="en-IN" sz="11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Petrochemicals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1001766"/>
                  </a:ext>
                </a:extLst>
              </a:tr>
              <a:tr h="925108">
                <a:tc>
                  <a:txBody>
                    <a:bodyPr/>
                    <a:lstStyle/>
                    <a:p>
                      <a:r>
                        <a:rPr lang="en-IN" sz="11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4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r>
                        <a:rPr lang="en-IN" sz="1400" b="0" u="sng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Product Innovation : 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1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Which year was the product launched/commercialised?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1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Describe the innovation.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1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What is the uniqueness of your innovation?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1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Is this innovation scalable and sustainable at an industry scale?                                                 (Max. up to 250 words) </a:t>
                      </a:r>
                      <a:endParaRPr lang="en-IN" sz="1200" b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228600" indent="-228600" algn="l">
                        <a:buAutoNum type="arabicPeriod"/>
                      </a:pPr>
                      <a:endParaRPr lang="en-IN" sz="1100" b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849057"/>
                  </a:ext>
                </a:extLst>
              </a:tr>
              <a:tr h="607102">
                <a:tc>
                  <a:txBody>
                    <a:bodyPr/>
                    <a:lstStyle/>
                    <a:p>
                      <a:r>
                        <a:rPr lang="en-IN" sz="11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5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IN" sz="1400" b="0" u="sng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Challenges Addressed : 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1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Describe the challenge/ situation your innovation is trying to address                                       (Max. up to 250 words) </a:t>
                      </a:r>
                    </a:p>
                    <a:p>
                      <a:endParaRPr lang="en-IN" sz="1100" b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110166"/>
                  </a:ext>
                </a:extLst>
              </a:tr>
              <a:tr h="2079571">
                <a:tc>
                  <a:txBody>
                    <a:bodyPr/>
                    <a:lstStyle/>
                    <a:p>
                      <a:r>
                        <a:rPr lang="en-IN" sz="11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6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IN" sz="1400" b="0" u="sng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Impact and benefits (Tangible</a:t>
                      </a:r>
                      <a:r>
                        <a:rPr lang="en-IN" sz="1200" b="0" u="sng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)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1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What impact does your innovation has in industry space and what is its benefit for your company? E.g.: Increased market share, better returns to shareholders, cost reduction etc.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1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How much is the current sales volume and value for this product?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1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How many customers is this product being sold to currently? Please list down the names of existing customers.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1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How do your customers benefit from this innovation? E.g.: Reduced cost, better performance, etc.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1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What is the overall opportunity volume (in Tonnes) and value (in INR Crores) estimates of this product?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1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Does this product cater to any import substitution for our country, thus, saving on foreign exchange?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1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Have you filed a patent for this product? If so, has it been granted/expected to be granted?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SzTx/>
                        <a:buFont typeface="EYInterstate Light" panose="02000506000000020004" pitchFamily="2" charset="0"/>
                        <a:buChar char="•"/>
                        <a:tabLst/>
                        <a:defRPr/>
                      </a:pPr>
                      <a:r>
                        <a:rPr lang="en-IN" sz="1100" i="1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Does the innovation benefit society at large in any way?                                                                   (Max. up to 750 words)</a:t>
                      </a:r>
                      <a:endParaRPr lang="en-IN" sz="1100" b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228600" indent="-228600" algn="l">
                        <a:buAutoNum type="arabicPeriod"/>
                      </a:pPr>
                      <a:endParaRPr lang="en-IN" sz="1100" b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65668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1310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5A8DC3-5AC4-4E54-A23F-3D776EA6E7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IN" dirty="0">
                <a:solidFill>
                  <a:schemeClr val="tx1"/>
                </a:solidFill>
              </a:rPr>
              <a:t>2. Award for Manufacturing Process Innovator of the year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0F21D0A-F24E-42EE-BDE1-3DD48CCD02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0760953"/>
              </p:ext>
            </p:extLst>
          </p:nvPr>
        </p:nvGraphicFramePr>
        <p:xfrm>
          <a:off x="620986" y="1272301"/>
          <a:ext cx="8881422" cy="53983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433">
                  <a:extLst>
                    <a:ext uri="{9D8B030D-6E8A-4147-A177-3AD203B41FA5}">
                      <a16:colId xmlns:a16="http://schemas.microsoft.com/office/drawing/2014/main" val="3734439996"/>
                    </a:ext>
                  </a:extLst>
                </a:gridCol>
                <a:gridCol w="1781666">
                  <a:extLst>
                    <a:ext uri="{9D8B030D-6E8A-4147-A177-3AD203B41FA5}">
                      <a16:colId xmlns:a16="http://schemas.microsoft.com/office/drawing/2014/main" val="2754116927"/>
                    </a:ext>
                  </a:extLst>
                </a:gridCol>
                <a:gridCol w="6655323">
                  <a:extLst>
                    <a:ext uri="{9D8B030D-6E8A-4147-A177-3AD203B41FA5}">
                      <a16:colId xmlns:a16="http://schemas.microsoft.com/office/drawing/2014/main" val="3964258268"/>
                    </a:ext>
                  </a:extLst>
                </a:gridCol>
              </a:tblGrid>
              <a:tr h="301006">
                <a:tc gridSpan="2">
                  <a:txBody>
                    <a:bodyPr/>
                    <a:lstStyle/>
                    <a:p>
                      <a:pPr algn="l"/>
                      <a:r>
                        <a:rPr lang="en-IN" sz="14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Questionnaire</a:t>
                      </a: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N" sz="110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                                                                                                                                                   </a:t>
                      </a: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3413194"/>
                  </a:ext>
                </a:extLst>
              </a:tr>
              <a:tr h="275414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1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Company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endParaRPr lang="en-IN" sz="1100" b="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7095805"/>
                  </a:ext>
                </a:extLst>
              </a:tr>
              <a:tr h="688534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2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Contact Person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 algn="l">
                        <a:buAutoNum type="arabicPeriod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Name                          :</a:t>
                      </a:r>
                    </a:p>
                    <a:p>
                      <a:pPr marL="228600" indent="-228600" algn="l">
                        <a:buAutoNum type="arabicPeriod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Mobile &amp; Landline      :    </a:t>
                      </a:r>
                    </a:p>
                    <a:p>
                      <a:pPr marL="228600" indent="-228600" algn="l">
                        <a:buAutoNum type="arabicPeriod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Email                           :</a:t>
                      </a:r>
                    </a:p>
                    <a:p>
                      <a:pPr marL="228600" indent="-228600" algn="l">
                        <a:buAutoNum type="arabicPeriod"/>
                      </a:pPr>
                      <a:endParaRPr lang="en-IN" sz="1100" b="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0296849"/>
                  </a:ext>
                </a:extLst>
              </a:tr>
              <a:tr h="537057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3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Segment Category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 algn="l">
                        <a:buFont typeface="Wingdings" panose="05000000000000000000" pitchFamily="2" charset="2"/>
                        <a:buChar char="q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Chemicals</a:t>
                      </a:r>
                    </a:p>
                    <a:p>
                      <a:pPr marL="228600" indent="-228600" algn="l">
                        <a:buFont typeface="Wingdings" panose="05000000000000000000" pitchFamily="2" charset="2"/>
                        <a:buChar char="q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Petrochemicals</a:t>
                      </a:r>
                    </a:p>
                    <a:p>
                      <a:pPr marL="228600" indent="-228600" algn="l">
                        <a:buFont typeface="Wingdings" panose="05000000000000000000" pitchFamily="2" charset="2"/>
                        <a:buChar char="q"/>
                      </a:pPr>
                      <a:endParaRPr lang="en-IN" sz="1100" b="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1001766"/>
                  </a:ext>
                </a:extLst>
              </a:tr>
              <a:tr h="1032801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4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de-DE" sz="1400" b="0" i="0" u="sng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Process Innovation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Which year was the process launched/commercialised?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Describe the innovation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What is the uniqueness of your innovation?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Is this innovation scalable and sustainable at an industry scale?                                                (Max. up to 250 words) 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en-IN" sz="1100" b="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228600" indent="-228600" algn="l">
                        <a:buAutoNum type="arabicPeriod"/>
                      </a:pPr>
                      <a:endParaRPr lang="en-IN" sz="1100" b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849057"/>
                  </a:ext>
                </a:extLst>
              </a:tr>
              <a:tr h="578369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5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IN" sz="1400" b="0" i="0" u="sng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Challenges Addressed </a:t>
                      </a:r>
                      <a:endParaRPr lang="en-IN" sz="1100" b="0" i="0" u="sng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Describe the challenge/ situation your innovation is trying to address                                       (Max. up to 250 words) </a:t>
                      </a:r>
                    </a:p>
                    <a:p>
                      <a:endParaRPr lang="en-IN" sz="1100" b="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110166"/>
                  </a:ext>
                </a:extLst>
              </a:tr>
              <a:tr h="1649330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6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IN" sz="1400" b="0" i="0" u="sng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Impact and benefits (Tangible)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What impact does your innovation has in the industry? E.g.: Reduced cost, better performance, etc.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Please quantify, in terms of volumes (in Tonnes) and value (in INR Crores), the benefits of the innovation for your company? E.g.: Increased market share, better returns to shareholders, cost reduction, etc.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Have you filed a patent for this process? If so, has it been granted/expected to be granted?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SzTx/>
                        <a:buFont typeface="EYInterstate Light" panose="02000506000000020004" pitchFamily="2" charset="0"/>
                        <a:buChar char="•"/>
                        <a:tabLst/>
                        <a:defRPr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Does the innovation benefit society at large in any way?                                                                (Max. up to 750 words)</a:t>
                      </a:r>
                      <a:endParaRPr lang="en-IN" sz="1100" b="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228600" indent="-228600" algn="l">
                        <a:buAutoNum type="arabicPeriod"/>
                      </a:pPr>
                      <a:endParaRPr lang="en-IN" sz="1100" b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65668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64981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5A8DC3-5AC4-4E54-A23F-3D776EA6E7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IN" dirty="0">
                <a:solidFill>
                  <a:schemeClr val="tx1"/>
                </a:solidFill>
              </a:rPr>
              <a:t>3. Award for Sustainability – Best Green Product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0F21D0A-F24E-42EE-BDE1-3DD48CCD02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9221642"/>
              </p:ext>
            </p:extLst>
          </p:nvPr>
        </p:nvGraphicFramePr>
        <p:xfrm>
          <a:off x="620986" y="1272301"/>
          <a:ext cx="8881422" cy="53983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433">
                  <a:extLst>
                    <a:ext uri="{9D8B030D-6E8A-4147-A177-3AD203B41FA5}">
                      <a16:colId xmlns:a16="http://schemas.microsoft.com/office/drawing/2014/main" val="3734439996"/>
                    </a:ext>
                  </a:extLst>
                </a:gridCol>
                <a:gridCol w="1781666">
                  <a:extLst>
                    <a:ext uri="{9D8B030D-6E8A-4147-A177-3AD203B41FA5}">
                      <a16:colId xmlns:a16="http://schemas.microsoft.com/office/drawing/2014/main" val="2754116927"/>
                    </a:ext>
                  </a:extLst>
                </a:gridCol>
                <a:gridCol w="6655323">
                  <a:extLst>
                    <a:ext uri="{9D8B030D-6E8A-4147-A177-3AD203B41FA5}">
                      <a16:colId xmlns:a16="http://schemas.microsoft.com/office/drawing/2014/main" val="3964258268"/>
                    </a:ext>
                  </a:extLst>
                </a:gridCol>
              </a:tblGrid>
              <a:tr h="301006">
                <a:tc gridSpan="2">
                  <a:txBody>
                    <a:bodyPr/>
                    <a:lstStyle/>
                    <a:p>
                      <a:pPr algn="l"/>
                      <a:r>
                        <a:rPr lang="en-IN" sz="14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Questionnaire</a:t>
                      </a: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N" sz="110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110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3413194"/>
                  </a:ext>
                </a:extLst>
              </a:tr>
              <a:tr h="275414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1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Company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endParaRPr lang="en-IN" sz="1100" b="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7095805"/>
                  </a:ext>
                </a:extLst>
              </a:tr>
              <a:tr h="688534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2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Contact Person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 algn="l">
                        <a:buAutoNum type="arabicPeriod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Name                          :</a:t>
                      </a:r>
                    </a:p>
                    <a:p>
                      <a:pPr marL="228600" indent="-228600" algn="l">
                        <a:buAutoNum type="arabicPeriod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Mobile &amp; Landline      :    </a:t>
                      </a:r>
                    </a:p>
                    <a:p>
                      <a:pPr marL="228600" indent="-228600" algn="l">
                        <a:buAutoNum type="arabicPeriod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Email                           :</a:t>
                      </a:r>
                    </a:p>
                    <a:p>
                      <a:pPr marL="228600" indent="-228600" algn="l">
                        <a:buAutoNum type="arabicPeriod"/>
                      </a:pPr>
                      <a:endParaRPr lang="en-IN" sz="1100" b="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0296849"/>
                  </a:ext>
                </a:extLst>
              </a:tr>
              <a:tr h="537057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3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Segment Category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 algn="l">
                        <a:buFont typeface="Wingdings" panose="05000000000000000000" pitchFamily="2" charset="2"/>
                        <a:buChar char="q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Chemicals</a:t>
                      </a:r>
                    </a:p>
                    <a:p>
                      <a:pPr marL="228600" indent="-228600" algn="l">
                        <a:buFont typeface="Wingdings" panose="05000000000000000000" pitchFamily="2" charset="2"/>
                        <a:buChar char="q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Petrochemicals</a:t>
                      </a:r>
                    </a:p>
                    <a:p>
                      <a:pPr marL="228600" indent="-228600" algn="l">
                        <a:buFont typeface="Wingdings" panose="05000000000000000000" pitchFamily="2" charset="2"/>
                        <a:buChar char="q"/>
                      </a:pPr>
                      <a:endParaRPr lang="en-IN" sz="1100" b="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1001766"/>
                  </a:ext>
                </a:extLst>
              </a:tr>
              <a:tr h="1032801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4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de-DE" sz="1400" b="0" i="0" u="sng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Green Product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Which year was the product launched/commercialised?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Describe the green product. 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What is the uniqueness of your green product?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Is this innovation scalable and sustainable at an industry scale?                                                (Max. up to 250 words) 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en-IN" sz="1100" b="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228600" indent="-228600" algn="l">
                        <a:buAutoNum type="arabicPeriod"/>
                      </a:pPr>
                      <a:endParaRPr lang="en-IN" sz="1100" b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849057"/>
                  </a:ext>
                </a:extLst>
              </a:tr>
              <a:tr h="578369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5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IN" sz="1400" b="0" i="0" u="sng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Challenges Addressed </a:t>
                      </a:r>
                      <a:endParaRPr lang="en-IN" sz="1100" b="0" i="0" u="sng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Describe the challenge/ situation your green product is trying to address                                 (Max. up to 250 words) </a:t>
                      </a:r>
                    </a:p>
                    <a:p>
                      <a:endParaRPr lang="en-IN" sz="1100" b="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110166"/>
                  </a:ext>
                </a:extLst>
              </a:tr>
              <a:tr h="1649330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6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IN" sz="1400" b="0" i="0" u="sng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Impact and benefits (Tangible)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What impact does your green product has in industry space and what is its benefit for your company? 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How much is the current sales volume and value for this product?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How many customers is this product being sold to currently? Please list down the names of existing customers.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What is benefit of the green product for customers? E.g.: Reduced carbon footprint, easier end-of-life disposal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What is the overall opportunity volume (in Tonnes) and value (in INR Crores) estimates of this product?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How does the green product benefit the environment at large?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What kind of tools can you employ/ have you employed to promote product adoption by customers?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Have you filed a patent for this product? If so, has it been granted/expected to be granted?  (Max. up to 750 words)</a:t>
                      </a:r>
                      <a:endParaRPr lang="en-IN" sz="1100" b="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228600" indent="-228600" algn="l">
                        <a:buAutoNum type="arabicPeriod"/>
                      </a:pPr>
                      <a:endParaRPr lang="en-IN" sz="1100" b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65668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00196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5A8DC3-5AC4-4E54-A23F-3D776EA6E7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IN" dirty="0">
                <a:solidFill>
                  <a:schemeClr val="tx1"/>
                </a:solidFill>
              </a:rPr>
              <a:t>4. Award for Sustainability – Best Green Process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0F21D0A-F24E-42EE-BDE1-3DD48CCD02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3994704"/>
              </p:ext>
            </p:extLst>
          </p:nvPr>
        </p:nvGraphicFramePr>
        <p:xfrm>
          <a:off x="620986" y="1272301"/>
          <a:ext cx="8881422" cy="52881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433">
                  <a:extLst>
                    <a:ext uri="{9D8B030D-6E8A-4147-A177-3AD203B41FA5}">
                      <a16:colId xmlns:a16="http://schemas.microsoft.com/office/drawing/2014/main" val="3734439996"/>
                    </a:ext>
                  </a:extLst>
                </a:gridCol>
                <a:gridCol w="1781666">
                  <a:extLst>
                    <a:ext uri="{9D8B030D-6E8A-4147-A177-3AD203B41FA5}">
                      <a16:colId xmlns:a16="http://schemas.microsoft.com/office/drawing/2014/main" val="2754116927"/>
                    </a:ext>
                  </a:extLst>
                </a:gridCol>
                <a:gridCol w="6655323">
                  <a:extLst>
                    <a:ext uri="{9D8B030D-6E8A-4147-A177-3AD203B41FA5}">
                      <a16:colId xmlns:a16="http://schemas.microsoft.com/office/drawing/2014/main" val="3964258268"/>
                    </a:ext>
                  </a:extLst>
                </a:gridCol>
              </a:tblGrid>
              <a:tr h="301006">
                <a:tc gridSpan="2">
                  <a:txBody>
                    <a:bodyPr/>
                    <a:lstStyle/>
                    <a:p>
                      <a:pPr algn="l"/>
                      <a:r>
                        <a:rPr lang="en-IN" sz="14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Questionnaire</a:t>
                      </a: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N" sz="110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110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3413194"/>
                  </a:ext>
                </a:extLst>
              </a:tr>
              <a:tr h="275414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1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Company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endParaRPr lang="en-IN" sz="1100" b="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7095805"/>
                  </a:ext>
                </a:extLst>
              </a:tr>
              <a:tr h="688534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2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Contact Person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 algn="l">
                        <a:buAutoNum type="arabicPeriod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Name                          :</a:t>
                      </a:r>
                    </a:p>
                    <a:p>
                      <a:pPr marL="228600" indent="-228600" algn="l">
                        <a:buAutoNum type="arabicPeriod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Mobile &amp; Landline      :    </a:t>
                      </a:r>
                    </a:p>
                    <a:p>
                      <a:pPr marL="228600" indent="-228600" algn="l">
                        <a:buAutoNum type="arabicPeriod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Email                           :</a:t>
                      </a:r>
                    </a:p>
                    <a:p>
                      <a:pPr marL="228600" indent="-228600" algn="l">
                        <a:buAutoNum type="arabicPeriod"/>
                      </a:pPr>
                      <a:endParaRPr lang="en-IN" sz="1100" b="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0296849"/>
                  </a:ext>
                </a:extLst>
              </a:tr>
              <a:tr h="537057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3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Segment Category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 algn="l">
                        <a:buFont typeface="Wingdings" panose="05000000000000000000" pitchFamily="2" charset="2"/>
                        <a:buChar char="q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Chemicals</a:t>
                      </a:r>
                    </a:p>
                    <a:p>
                      <a:pPr marL="228600" indent="-228600" algn="l">
                        <a:buFont typeface="Wingdings" panose="05000000000000000000" pitchFamily="2" charset="2"/>
                        <a:buChar char="q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Petrochemicals</a:t>
                      </a:r>
                    </a:p>
                    <a:p>
                      <a:pPr marL="228600" indent="-228600" algn="l">
                        <a:buFont typeface="Wingdings" panose="05000000000000000000" pitchFamily="2" charset="2"/>
                        <a:buChar char="q"/>
                      </a:pPr>
                      <a:endParaRPr lang="en-IN" sz="1100" b="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1001766"/>
                  </a:ext>
                </a:extLst>
              </a:tr>
              <a:tr h="1032801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4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de-DE" sz="1400" b="0" i="0" u="sng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Green Process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Describe the current green process (give a comparison between what was it earlier and how is it now).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What is the uniqueness of your innovation?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Is this innovation scalable and sustainable at an industry scale?                                                (Max. up to 250 words) 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en-IN" sz="1100" b="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228600" indent="-228600" algn="l">
                        <a:buAutoNum type="arabicPeriod"/>
                      </a:pPr>
                      <a:endParaRPr lang="en-IN" sz="1100" b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849057"/>
                  </a:ext>
                </a:extLst>
              </a:tr>
              <a:tr h="578369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5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IN" sz="1400" b="0" i="0" u="sng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Challenges Addressed </a:t>
                      </a:r>
                      <a:endParaRPr lang="en-IN" sz="1100" b="0" i="0" u="sng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Describe the challenge/ situation your green process is trying to address                                 (Max. up to 250 words) </a:t>
                      </a:r>
                    </a:p>
                    <a:p>
                      <a:endParaRPr lang="en-IN" sz="1100" b="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110166"/>
                  </a:ext>
                </a:extLst>
              </a:tr>
              <a:tr h="1649330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6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IN" sz="1400" b="0" i="0" u="sng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Impact and benefits (Tangible)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What impact does your innovation has in the industry? E.g.: Reduced cost, better performance, etc.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Please quantify, in terms of volumes (in Tonnes) and value (in INR Crores), the benefits of the innovation for your company? E.g.: Increased market share, better returns to shareholders, cost reduction, etc.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Does the innovation benefit society at large in any way?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How does the green process benefit the environment at large?  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Have you filed a patent for this product? If so, has it been granted/expected to be granted?  (Max. up to 750 words)</a:t>
                      </a:r>
                      <a:endParaRPr lang="en-IN" sz="1100" b="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228600" indent="-228600" algn="l">
                        <a:buAutoNum type="arabicPeriod"/>
                      </a:pPr>
                      <a:endParaRPr lang="en-IN" sz="1100" b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65668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1979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5A8DC3-5AC4-4E54-A23F-3D776EA6E7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IN" dirty="0">
                <a:solidFill>
                  <a:schemeClr val="tx1"/>
                </a:solidFill>
              </a:rPr>
              <a:t>5. Award for Sustainability – Excellence in Safety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0F21D0A-F24E-42EE-BDE1-3DD48CCD02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986619"/>
              </p:ext>
            </p:extLst>
          </p:nvPr>
        </p:nvGraphicFramePr>
        <p:xfrm>
          <a:off x="620986" y="1272301"/>
          <a:ext cx="8881422" cy="5352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433">
                  <a:extLst>
                    <a:ext uri="{9D8B030D-6E8A-4147-A177-3AD203B41FA5}">
                      <a16:colId xmlns:a16="http://schemas.microsoft.com/office/drawing/2014/main" val="3734439996"/>
                    </a:ext>
                  </a:extLst>
                </a:gridCol>
                <a:gridCol w="1781666">
                  <a:extLst>
                    <a:ext uri="{9D8B030D-6E8A-4147-A177-3AD203B41FA5}">
                      <a16:colId xmlns:a16="http://schemas.microsoft.com/office/drawing/2014/main" val="2754116927"/>
                    </a:ext>
                  </a:extLst>
                </a:gridCol>
                <a:gridCol w="6655323">
                  <a:extLst>
                    <a:ext uri="{9D8B030D-6E8A-4147-A177-3AD203B41FA5}">
                      <a16:colId xmlns:a16="http://schemas.microsoft.com/office/drawing/2014/main" val="3964258268"/>
                    </a:ext>
                  </a:extLst>
                </a:gridCol>
              </a:tblGrid>
              <a:tr h="265292">
                <a:tc gridSpan="2">
                  <a:txBody>
                    <a:bodyPr/>
                    <a:lstStyle/>
                    <a:p>
                      <a:pPr algn="l"/>
                      <a:r>
                        <a:rPr lang="en-IN" sz="14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Questionnaire</a:t>
                      </a: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N" sz="110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110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3413194"/>
                  </a:ext>
                </a:extLst>
              </a:tr>
              <a:tr h="265292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1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Company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endParaRPr lang="en-IN" sz="1100" b="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7095805"/>
                  </a:ext>
                </a:extLst>
              </a:tr>
              <a:tr h="663230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2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Contact Person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 algn="l">
                        <a:buAutoNum type="arabicPeriod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Name                          :</a:t>
                      </a:r>
                    </a:p>
                    <a:p>
                      <a:pPr marL="228600" indent="-228600" algn="l">
                        <a:buAutoNum type="arabicPeriod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Mobile &amp; Landline      :    </a:t>
                      </a:r>
                    </a:p>
                    <a:p>
                      <a:pPr marL="228600" indent="-228600" algn="l">
                        <a:buAutoNum type="arabicPeriod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Email                           :</a:t>
                      </a:r>
                    </a:p>
                    <a:p>
                      <a:pPr marL="228600" indent="-228600" algn="l">
                        <a:buAutoNum type="arabicPeriod"/>
                      </a:pPr>
                      <a:endParaRPr lang="en-IN" sz="1100" b="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0296849"/>
                  </a:ext>
                </a:extLst>
              </a:tr>
              <a:tr h="517319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3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Segment Category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 algn="l">
                        <a:buFont typeface="Wingdings" panose="05000000000000000000" pitchFamily="2" charset="2"/>
                        <a:buChar char="q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Chemicals</a:t>
                      </a:r>
                    </a:p>
                    <a:p>
                      <a:pPr marL="228600" indent="-228600" algn="l">
                        <a:buFont typeface="Wingdings" panose="05000000000000000000" pitchFamily="2" charset="2"/>
                        <a:buChar char="q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Petrochemicals</a:t>
                      </a:r>
                    </a:p>
                    <a:p>
                      <a:pPr marL="228600" indent="-228600" algn="l">
                        <a:buFont typeface="Wingdings" panose="05000000000000000000" pitchFamily="2" charset="2"/>
                        <a:buChar char="q"/>
                      </a:pPr>
                      <a:endParaRPr lang="en-IN" sz="1100" b="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1001766"/>
                  </a:ext>
                </a:extLst>
              </a:tr>
              <a:tr h="898929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4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de-DE" sz="1400" b="0" i="0" u="sng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Safety Practice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Describe in brief the safety processes and initiatives adopted by your company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How are the safety processes and initiatives adopted by you different/ more stringent than other companies in your industry? 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Do you have any standard certifications related to safety? If so, which ones.</a:t>
                      </a:r>
                    </a:p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                                                                                                                                                                        (up to 500 words)               </a:t>
                      </a:r>
                      <a:endParaRPr lang="en-IN" sz="1100" b="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228600" indent="-228600" algn="l">
                        <a:buAutoNum type="arabicPeriod"/>
                      </a:pPr>
                      <a:endParaRPr lang="en-IN" sz="1100" b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849057"/>
                  </a:ext>
                </a:extLst>
              </a:tr>
              <a:tr h="848934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5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de-DE" sz="1400" b="0" i="0" u="sng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Other Aspects of Safety Practice</a:t>
                      </a:r>
                    </a:p>
                    <a:p>
                      <a:pPr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N" sz="1100" i="0" u="none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u="none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Would you like to highlight any other aspects of your safety processes/ systems/ parameters?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en-IN" sz="1100" i="0" u="none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i="0" u="none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                                                                                                                                                                         (up to 250 words) </a:t>
                      </a:r>
                      <a:endParaRPr lang="en-IN" sz="1100" b="0" i="0" u="sng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110166"/>
                  </a:ext>
                </a:extLst>
              </a:tr>
              <a:tr h="1435544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6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IN" sz="1400" b="0" i="0" u="sng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Safety Statistics</a:t>
                      </a:r>
                    </a:p>
                    <a:p>
                      <a:pPr marL="171450" indent="-1714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Questionnaire on next page</a:t>
                      </a:r>
                      <a:endParaRPr lang="en-IN" sz="1100" b="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228600" indent="-228600" algn="l">
                        <a:buAutoNum type="arabicPeriod"/>
                      </a:pPr>
                      <a:endParaRPr lang="en-IN" sz="1100" b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65668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32208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5A8DC3-5AC4-4E54-A23F-3D776EA6E7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IN" dirty="0">
                <a:solidFill>
                  <a:schemeClr val="tx1"/>
                </a:solidFill>
              </a:rPr>
              <a:t>5. Award for Sustainability – Excellence in Safety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C99E2BB-6A77-44BC-BEFC-A7A72DE833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6625722"/>
              </p:ext>
            </p:extLst>
          </p:nvPr>
        </p:nvGraphicFramePr>
        <p:xfrm>
          <a:off x="717746" y="1435056"/>
          <a:ext cx="8567655" cy="43702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3531">
                  <a:extLst>
                    <a:ext uri="{9D8B030D-6E8A-4147-A177-3AD203B41FA5}">
                      <a16:colId xmlns:a16="http://schemas.microsoft.com/office/drawing/2014/main" val="833683150"/>
                    </a:ext>
                  </a:extLst>
                </a:gridCol>
                <a:gridCol w="851834">
                  <a:extLst>
                    <a:ext uri="{9D8B030D-6E8A-4147-A177-3AD203B41FA5}">
                      <a16:colId xmlns:a16="http://schemas.microsoft.com/office/drawing/2014/main" val="1626862449"/>
                    </a:ext>
                  </a:extLst>
                </a:gridCol>
                <a:gridCol w="851834">
                  <a:extLst>
                    <a:ext uri="{9D8B030D-6E8A-4147-A177-3AD203B41FA5}">
                      <a16:colId xmlns:a16="http://schemas.microsoft.com/office/drawing/2014/main" val="3892402175"/>
                    </a:ext>
                  </a:extLst>
                </a:gridCol>
                <a:gridCol w="851834">
                  <a:extLst>
                    <a:ext uri="{9D8B030D-6E8A-4147-A177-3AD203B41FA5}">
                      <a16:colId xmlns:a16="http://schemas.microsoft.com/office/drawing/2014/main" val="3229971273"/>
                    </a:ext>
                  </a:extLst>
                </a:gridCol>
                <a:gridCol w="4298622">
                  <a:extLst>
                    <a:ext uri="{9D8B030D-6E8A-4147-A177-3AD203B41FA5}">
                      <a16:colId xmlns:a16="http://schemas.microsoft.com/office/drawing/2014/main" val="397130620"/>
                    </a:ext>
                  </a:extLst>
                </a:gridCol>
              </a:tblGrid>
              <a:tr h="176928">
                <a:tc rowSpan="2">
                  <a:txBody>
                    <a:bodyPr/>
                    <a:lstStyle/>
                    <a:p>
                      <a:pPr marL="10800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  <a:latin typeface="EYInterstate Light" panose="02000506000000020004" pitchFamily="2" charset="0"/>
                          <a:ea typeface="Calibri"/>
                          <a:cs typeface="Times New Roman"/>
                        </a:rPr>
                        <a:t>Parameter</a:t>
                      </a:r>
                      <a:endParaRPr lang="en-IN" sz="1400" dirty="0">
                        <a:solidFill>
                          <a:schemeClr val="tx1"/>
                        </a:solidFill>
                        <a:effectLst/>
                        <a:latin typeface="EYInterstate Light" panose="02000506000000020004" pitchFamily="2" charset="0"/>
                        <a:ea typeface="Calibri"/>
                        <a:cs typeface="Times New Roman"/>
                      </a:endParaRPr>
                    </a:p>
                    <a:p>
                      <a:pPr marL="1080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  <a:latin typeface="EYInterstate Light" panose="02000506000000020004" pitchFamily="2" charset="0"/>
                          <a:ea typeface="Calibri"/>
                          <a:cs typeface="Times New Roman"/>
                        </a:rPr>
                        <a:t>Parameter</a:t>
                      </a:r>
                      <a:endParaRPr lang="en-IN" sz="1400" dirty="0">
                        <a:solidFill>
                          <a:schemeClr val="tx1"/>
                        </a:solidFill>
                        <a:effectLst/>
                        <a:latin typeface="EYInterstate Light" panose="02000506000000020004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1080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  <a:latin typeface="EYInterstate Light" panose="02000506000000020004" pitchFamily="2" charset="0"/>
                          <a:ea typeface="Calibri"/>
                          <a:cs typeface="Times New Roman"/>
                        </a:rPr>
                        <a:t>Your company’s values</a:t>
                      </a:r>
                      <a:endParaRPr lang="en-IN" sz="1400" dirty="0">
                        <a:solidFill>
                          <a:schemeClr val="tx1"/>
                        </a:solidFill>
                        <a:effectLst/>
                        <a:latin typeface="EYInterstate Light" panose="02000506000000020004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1080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1080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  <a:latin typeface="EYInterstate Light" panose="02000506000000020004" pitchFamily="2" charset="0"/>
                          <a:ea typeface="Calibri"/>
                          <a:cs typeface="Times New Roman"/>
                        </a:rPr>
                        <a:t>Explanation of Parameter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802936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  <a:latin typeface="EYInterstate Light" panose="02000506000000020004" pitchFamily="2" charset="0"/>
                          <a:ea typeface="Calibri"/>
                          <a:cs typeface="Times New Roman"/>
                        </a:rPr>
                        <a:t>FY19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  <a:latin typeface="EYInterstate Light" panose="02000506000000020004" pitchFamily="2" charset="0"/>
                          <a:ea typeface="Calibri"/>
                          <a:cs typeface="Times New Roman"/>
                        </a:rPr>
                        <a:t>FY18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  <a:latin typeface="EYInterstate Light" panose="02000506000000020004" pitchFamily="2" charset="0"/>
                          <a:ea typeface="Calibri"/>
                          <a:cs typeface="Times New Roman"/>
                        </a:rPr>
                        <a:t>FY 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4512187"/>
                  </a:ext>
                </a:extLst>
              </a:tr>
              <a:tr h="7201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EYInterstate Light" panose="02000506000000020004" pitchFamily="2" charset="0"/>
                          <a:ea typeface="Calibri" panose="020F0502020204030204" pitchFamily="34" charset="0"/>
                        </a:rPr>
                        <a:t>Man days lost due to injury / accident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effectLst/>
                          <a:latin typeface="EYInterstate Light" panose="02000506000000020004" pitchFamily="2" charset="0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effectLst/>
                        <a:latin typeface="EYInterstate Light" panose="02000506000000020004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effectLst/>
                        <a:latin typeface="EYInterstate Light" panose="02000506000000020004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EYInterstate Light" panose="02000506000000020004" pitchFamily="2" charset="0"/>
                          <a:ea typeface="Calibri" panose="020F0502020204030204" pitchFamily="34" charset="0"/>
                        </a:rPr>
                        <a:t>Eg. There were 3 reported accidents.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457200" algn="l"/>
                        </a:tabLst>
                      </a:pPr>
                      <a:r>
                        <a:rPr lang="en-IN" sz="1100" dirty="0">
                          <a:effectLst/>
                          <a:latin typeface="EYInterstate Light" panose="02000506000000020004" pitchFamily="2" charset="0"/>
                          <a:ea typeface="Times New Roman" panose="02020603050405020304" pitchFamily="18" charset="0"/>
                        </a:rPr>
                        <a:t>2 people had to spend half a day in dispensary     0.5x2=1</a:t>
                      </a:r>
                      <a:endParaRPr lang="en-IN" sz="1100" dirty="0">
                        <a:effectLst/>
                        <a:latin typeface="EYInterstate Light" panose="02000506000000020004" pitchFamily="2" charset="0"/>
                        <a:ea typeface="Calibri" panose="020F0502020204030204" pitchFamily="34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457200" algn="l"/>
                        </a:tabLst>
                      </a:pPr>
                      <a:r>
                        <a:rPr lang="en-IN" sz="1100" dirty="0">
                          <a:effectLst/>
                          <a:latin typeface="EYInterstate Light" panose="02000506000000020004" pitchFamily="2" charset="0"/>
                          <a:ea typeface="Times New Roman" panose="02020603050405020304" pitchFamily="18" charset="0"/>
                        </a:rPr>
                        <a:t>There was no injury, only equipment damage                 =0</a:t>
                      </a:r>
                      <a:endParaRPr lang="en-IN" sz="1100" dirty="0">
                        <a:effectLst/>
                        <a:latin typeface="EYInterstate Light" panose="02000506000000020004" pitchFamily="2" charset="0"/>
                        <a:ea typeface="Calibri" panose="020F0502020204030204" pitchFamily="34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457200" algn="l"/>
                        </a:tabLst>
                      </a:pPr>
                      <a:r>
                        <a:rPr lang="en-IN" sz="1100" u="sng" dirty="0">
                          <a:effectLst/>
                          <a:latin typeface="EYInterstate Light" panose="02000506000000020004" pitchFamily="2" charset="0"/>
                          <a:ea typeface="Times New Roman" panose="02020603050405020304" pitchFamily="18" charset="0"/>
                        </a:rPr>
                        <a:t>1 person was lost 5 days due to injury                    -5x1 =5</a:t>
                      </a:r>
                      <a:endParaRPr lang="en-IN" sz="1100" dirty="0">
                        <a:effectLst/>
                        <a:latin typeface="EYInterstate Light" panose="02000506000000020004" pitchFamily="2" charset="0"/>
                        <a:ea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EYInterstate Light" panose="02000506000000020004" pitchFamily="2" charset="0"/>
                          <a:ea typeface="Calibri" panose="020F0502020204030204" pitchFamily="34" charset="0"/>
                        </a:rPr>
                        <a:t>            Total                                                                                   =6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0571386"/>
                  </a:ext>
                </a:extLst>
              </a:tr>
              <a:tr h="7201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EYInterstate Light" panose="02000506000000020004" pitchFamily="2" charset="0"/>
                          <a:ea typeface="Calibri" panose="020F0502020204030204" pitchFamily="34" charset="0"/>
                        </a:rPr>
                        <a:t>Number of accidents reported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effectLst/>
                          <a:latin typeface="EYInterstate Light" panose="02000506000000020004" pitchFamily="2" charset="0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effectLst/>
                        <a:latin typeface="EYInterstate Light" panose="02000506000000020004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effectLst/>
                        <a:latin typeface="EYInterstate Light" panose="02000506000000020004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EYInterstate Light" panose="02000506000000020004" pitchFamily="2" charset="0"/>
                          <a:ea typeface="Calibri" panose="020F0502020204030204" pitchFamily="34" charset="0"/>
                        </a:rPr>
                        <a:t>Number of accidents reported that resulted in injury, death or equipment / property damage Eg.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457200" algn="l"/>
                        </a:tabLst>
                      </a:pPr>
                      <a:r>
                        <a:rPr lang="en-IN" sz="1100" dirty="0">
                          <a:effectLst/>
                          <a:latin typeface="EYInterstate Light" panose="02000506000000020004" pitchFamily="2" charset="0"/>
                          <a:ea typeface="Times New Roman" panose="02020603050405020304" pitchFamily="18" charset="0"/>
                        </a:rPr>
                        <a:t>Accident injures 2 people   = 1</a:t>
                      </a:r>
                      <a:endParaRPr lang="en-IN" sz="1100" dirty="0">
                        <a:effectLst/>
                        <a:latin typeface="EYInterstate Light" panose="02000506000000020004" pitchFamily="2" charset="0"/>
                        <a:ea typeface="Calibri" panose="020F0502020204030204" pitchFamily="34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457200" algn="l"/>
                        </a:tabLst>
                      </a:pPr>
                      <a:r>
                        <a:rPr lang="en-IN" sz="1100" dirty="0">
                          <a:effectLst/>
                          <a:latin typeface="EYInterstate Light" panose="02000506000000020004" pitchFamily="2" charset="0"/>
                          <a:ea typeface="Times New Roman" panose="02020603050405020304" pitchFamily="18" charset="0"/>
                        </a:rPr>
                        <a:t>No injury, only equipment / property damage = 1</a:t>
                      </a:r>
                      <a:endParaRPr lang="en-IN" sz="1100" dirty="0">
                        <a:effectLst/>
                        <a:latin typeface="EYInterstate Light" panose="02000506000000020004" pitchFamily="2" charset="0"/>
                        <a:ea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9273592"/>
                  </a:ext>
                </a:extLst>
              </a:tr>
              <a:tr h="7201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EYInterstate Light" panose="02000506000000020004" pitchFamily="2" charset="0"/>
                          <a:ea typeface="Calibri" panose="020F0502020204030204" pitchFamily="34" charset="0"/>
                        </a:rPr>
                        <a:t>Number of near miss accidents reported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effectLst/>
                          <a:latin typeface="EYInterstate Light" panose="02000506000000020004" pitchFamily="2" charset="0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effectLst/>
                        <a:latin typeface="EYInterstate Light" panose="02000506000000020004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effectLst/>
                        <a:latin typeface="EYInterstate Light" panose="02000506000000020004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EYInterstate Light" panose="02000506000000020004" pitchFamily="2" charset="0"/>
                          <a:ea typeface="Calibri" panose="020F0502020204030204" pitchFamily="34" charset="0"/>
                        </a:rPr>
                        <a:t>Number of near miss accidents recorded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EYInterstate Light" panose="02000506000000020004" pitchFamily="2" charset="0"/>
                          <a:ea typeface="Calibri" panose="020F0502020204030204" pitchFamily="34" charset="0"/>
                        </a:rPr>
                        <a:t>No injury or equipment damage done, but there was a potential situation where accident could take place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1944877"/>
                  </a:ext>
                </a:extLst>
              </a:tr>
              <a:tr h="7201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Safety training man days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Eg. 1 event was organized in which 35 people participated for 4 hours (half day)&gt; 35x0.5=17.5 days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8792500"/>
                  </a:ext>
                </a:extLst>
              </a:tr>
              <a:tr h="7201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Number of employees / contractors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Number of employees of organization over which the accidents are reported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Eg. XX Plant division has 230 employees &amp; on average 121 contractors = 230 + 121 = 331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32487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79308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5A8DC3-5AC4-4E54-A23F-3D776EA6E7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IN" dirty="0">
                <a:solidFill>
                  <a:schemeClr val="tx1"/>
                </a:solidFill>
              </a:rPr>
              <a:t>6. Award for Efficiency in Energy Usage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0F21D0A-F24E-42EE-BDE1-3DD48CCD02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73110"/>
              </p:ext>
            </p:extLst>
          </p:nvPr>
        </p:nvGraphicFramePr>
        <p:xfrm>
          <a:off x="620986" y="1272301"/>
          <a:ext cx="8881422" cy="43768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433">
                  <a:extLst>
                    <a:ext uri="{9D8B030D-6E8A-4147-A177-3AD203B41FA5}">
                      <a16:colId xmlns:a16="http://schemas.microsoft.com/office/drawing/2014/main" val="3734439996"/>
                    </a:ext>
                  </a:extLst>
                </a:gridCol>
                <a:gridCol w="1781666">
                  <a:extLst>
                    <a:ext uri="{9D8B030D-6E8A-4147-A177-3AD203B41FA5}">
                      <a16:colId xmlns:a16="http://schemas.microsoft.com/office/drawing/2014/main" val="2754116927"/>
                    </a:ext>
                  </a:extLst>
                </a:gridCol>
                <a:gridCol w="6655323">
                  <a:extLst>
                    <a:ext uri="{9D8B030D-6E8A-4147-A177-3AD203B41FA5}">
                      <a16:colId xmlns:a16="http://schemas.microsoft.com/office/drawing/2014/main" val="3964258268"/>
                    </a:ext>
                  </a:extLst>
                </a:gridCol>
              </a:tblGrid>
              <a:tr h="265292">
                <a:tc gridSpan="2">
                  <a:txBody>
                    <a:bodyPr/>
                    <a:lstStyle/>
                    <a:p>
                      <a:pPr algn="l"/>
                      <a:r>
                        <a:rPr lang="en-IN" sz="14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Questionnaire</a:t>
                      </a: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N" sz="110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110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3413194"/>
                  </a:ext>
                </a:extLst>
              </a:tr>
              <a:tr h="265292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1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Company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endParaRPr lang="en-IN" sz="1100" b="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7095805"/>
                  </a:ext>
                </a:extLst>
              </a:tr>
              <a:tr h="663230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2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Contact Person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 algn="l">
                        <a:buAutoNum type="arabicPeriod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Name                          :</a:t>
                      </a:r>
                    </a:p>
                    <a:p>
                      <a:pPr marL="228600" indent="-228600" algn="l">
                        <a:buAutoNum type="arabicPeriod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Mobile &amp; Landline      :    </a:t>
                      </a:r>
                    </a:p>
                    <a:p>
                      <a:pPr marL="228600" indent="-228600" algn="l">
                        <a:buAutoNum type="arabicPeriod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Email                           :</a:t>
                      </a:r>
                    </a:p>
                    <a:p>
                      <a:pPr marL="228600" indent="-228600" algn="l">
                        <a:buAutoNum type="arabicPeriod"/>
                      </a:pPr>
                      <a:endParaRPr lang="en-IN" sz="1100" b="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0296849"/>
                  </a:ext>
                </a:extLst>
              </a:tr>
              <a:tr h="517319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3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Segment Category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 algn="l">
                        <a:buFont typeface="Wingdings" panose="05000000000000000000" pitchFamily="2" charset="2"/>
                        <a:buChar char="q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Chemicals</a:t>
                      </a:r>
                    </a:p>
                    <a:p>
                      <a:pPr marL="228600" indent="-228600" algn="l">
                        <a:buFont typeface="Wingdings" panose="05000000000000000000" pitchFamily="2" charset="2"/>
                        <a:buChar char="q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Petrochemicals</a:t>
                      </a:r>
                    </a:p>
                    <a:p>
                      <a:pPr marL="228600" indent="-228600" algn="l">
                        <a:buFont typeface="Wingdings" panose="05000000000000000000" pitchFamily="2" charset="2"/>
                        <a:buChar char="q"/>
                      </a:pPr>
                      <a:endParaRPr lang="en-IN" sz="1100" b="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1001766"/>
                  </a:ext>
                </a:extLst>
              </a:tr>
              <a:tr h="898929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4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de-DE" sz="1400" b="0" u="sng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Energy Efficient </a:t>
                      </a:r>
                      <a:r>
                        <a:rPr lang="en-IN" altLang="de-DE" sz="1400" b="0" u="sng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Process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Describe the process/ technology adopted by you to reduce the energy usage for the past 3 years.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Is the process/ technology adopted by you unique as compared to industry?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What is the challenge/ situation your adopted process/ technology is trying to address? </a:t>
                      </a:r>
                    </a:p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                                                                                                                                                                       (up to 500 words)</a:t>
                      </a:r>
                      <a:endParaRPr lang="en-IN" sz="1000" b="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228600" indent="-228600" algn="l">
                        <a:buAutoNum type="arabicPeriod"/>
                      </a:pPr>
                      <a:endParaRPr lang="en-IN" sz="1100" b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849057"/>
                  </a:ext>
                </a:extLst>
              </a:tr>
              <a:tr h="1435544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6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IN" sz="1400" b="0" i="0" u="sng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Energy Statistics</a:t>
                      </a:r>
                    </a:p>
                    <a:p>
                      <a:pPr marL="171450" indent="-1714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Questionnaire on next page</a:t>
                      </a:r>
                      <a:endParaRPr lang="en-IN" sz="1100" b="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228600" indent="-228600" algn="l">
                        <a:buAutoNum type="arabicPeriod"/>
                      </a:pPr>
                      <a:endParaRPr lang="en-IN" sz="1100" b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65668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53535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5A8DC3-5AC4-4E54-A23F-3D776EA6E7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IN" dirty="0">
                <a:solidFill>
                  <a:schemeClr val="tx1"/>
                </a:solidFill>
              </a:rPr>
              <a:t>6. Award for Efficiency in Energy Usage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794B6D6-A17C-4BC0-B3C4-4CE70D9DCB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8318705"/>
              </p:ext>
            </p:extLst>
          </p:nvPr>
        </p:nvGraphicFramePr>
        <p:xfrm>
          <a:off x="495300" y="1435055"/>
          <a:ext cx="8837238" cy="44454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2873">
                  <a:extLst>
                    <a:ext uri="{9D8B030D-6E8A-4147-A177-3AD203B41FA5}">
                      <a16:colId xmlns:a16="http://schemas.microsoft.com/office/drawing/2014/main" val="833683150"/>
                    </a:ext>
                  </a:extLst>
                </a:gridCol>
                <a:gridCol w="1472873">
                  <a:extLst>
                    <a:ext uri="{9D8B030D-6E8A-4147-A177-3AD203B41FA5}">
                      <a16:colId xmlns:a16="http://schemas.microsoft.com/office/drawing/2014/main" val="1626862449"/>
                    </a:ext>
                  </a:extLst>
                </a:gridCol>
                <a:gridCol w="1472873">
                  <a:extLst>
                    <a:ext uri="{9D8B030D-6E8A-4147-A177-3AD203B41FA5}">
                      <a16:colId xmlns:a16="http://schemas.microsoft.com/office/drawing/2014/main" val="3892402175"/>
                    </a:ext>
                  </a:extLst>
                </a:gridCol>
                <a:gridCol w="1472873">
                  <a:extLst>
                    <a:ext uri="{9D8B030D-6E8A-4147-A177-3AD203B41FA5}">
                      <a16:colId xmlns:a16="http://schemas.microsoft.com/office/drawing/2014/main" val="3229971273"/>
                    </a:ext>
                  </a:extLst>
                </a:gridCol>
                <a:gridCol w="1472873">
                  <a:extLst>
                    <a:ext uri="{9D8B030D-6E8A-4147-A177-3AD203B41FA5}">
                      <a16:colId xmlns:a16="http://schemas.microsoft.com/office/drawing/2014/main" val="828905509"/>
                    </a:ext>
                  </a:extLst>
                </a:gridCol>
                <a:gridCol w="1472873">
                  <a:extLst>
                    <a:ext uri="{9D8B030D-6E8A-4147-A177-3AD203B41FA5}">
                      <a16:colId xmlns:a16="http://schemas.microsoft.com/office/drawing/2014/main" val="397130620"/>
                    </a:ext>
                  </a:extLst>
                </a:gridCol>
              </a:tblGrid>
              <a:tr h="1449547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0" dirty="0">
                          <a:solidFill>
                            <a:schemeClr val="tx1"/>
                          </a:solidFill>
                          <a:effectLst/>
                          <a:latin typeface="EYInterstate Light" panose="02000506000000020004" pitchFamily="2" charset="0"/>
                          <a:ea typeface="Calibri"/>
                          <a:cs typeface="Times New Roman"/>
                        </a:rPr>
                        <a:t>Number of Initiatives taken towards energy reduction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0" dirty="0">
                          <a:solidFill>
                            <a:schemeClr val="tx1"/>
                          </a:solidFill>
                          <a:effectLst/>
                          <a:latin typeface="EYInterstate Light" panose="02000506000000020004" pitchFamily="2" charset="0"/>
                          <a:ea typeface="Calibri"/>
                          <a:cs typeface="Times New Roman"/>
                        </a:rPr>
                        <a:t>%age of energy usage in total costs of the company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0" dirty="0">
                          <a:solidFill>
                            <a:schemeClr val="tx1"/>
                          </a:solidFill>
                          <a:effectLst/>
                          <a:latin typeface="EYInterstate Light" panose="02000506000000020004" pitchFamily="2" charset="0"/>
                          <a:ea typeface="Calibri"/>
                          <a:cs typeface="Times New Roman"/>
                        </a:rPr>
                        <a:t>Absolute</a:t>
                      </a:r>
                      <a:r>
                        <a:rPr lang="en-IN" sz="1400" b="0" baseline="0" dirty="0">
                          <a:solidFill>
                            <a:schemeClr val="tx1"/>
                          </a:solidFill>
                          <a:effectLst/>
                          <a:latin typeface="EYInterstate Light" panose="02000506000000020004" pitchFamily="2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IN" sz="1400" b="0" dirty="0">
                          <a:solidFill>
                            <a:schemeClr val="tx1"/>
                          </a:solidFill>
                          <a:effectLst/>
                          <a:latin typeface="EYInterstate Light" panose="02000506000000020004" pitchFamily="2" charset="0"/>
                          <a:ea typeface="Calibri"/>
                          <a:cs typeface="Times New Roman"/>
                        </a:rPr>
                        <a:t>Reduction in energy usage over previous year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0" dirty="0">
                          <a:solidFill>
                            <a:schemeClr val="tx1"/>
                          </a:solidFill>
                          <a:effectLst/>
                          <a:latin typeface="EYInterstate Light" panose="02000506000000020004" pitchFamily="2" charset="0"/>
                          <a:ea typeface="Calibri"/>
                          <a:cs typeface="Times New Roman"/>
                        </a:rPr>
                        <a:t>Absolute energy consumption </a:t>
                      </a:r>
                    </a:p>
                    <a:p>
                      <a:pPr marL="1080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0" dirty="0">
                          <a:solidFill>
                            <a:schemeClr val="tx1"/>
                          </a:solidFill>
                          <a:effectLst/>
                          <a:latin typeface="EYInterstate Light" panose="02000506000000020004" pitchFamily="2" charset="0"/>
                          <a:ea typeface="Calibri"/>
                          <a:cs typeface="Times New Roman"/>
                        </a:rPr>
                        <a:t>(KwH/ Unit of production 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0" kern="1200" dirty="0">
                          <a:solidFill>
                            <a:schemeClr val="tx1"/>
                          </a:solidFill>
                          <a:effectLst/>
                          <a:latin typeface="EYInterstate Light" panose="02000506000000020004" pitchFamily="2" charset="0"/>
                          <a:ea typeface="Calibri"/>
                          <a:cs typeface="Times New Roman"/>
                        </a:rPr>
                        <a:t>Cost to benefit ratio of expenditure and savings realized (INR Crores)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4512187"/>
                  </a:ext>
                </a:extLst>
              </a:tr>
              <a:tr h="9986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EYInterstate Light" panose="02000506000000020004" pitchFamily="2" charset="0"/>
                          <a:ea typeface="Calibri" panose="020F0502020204030204" pitchFamily="34" charset="0"/>
                        </a:rPr>
                        <a:t>FY 19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effectLst/>
                        <a:latin typeface="EYInterstate Light" panose="02000506000000020004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effectLst/>
                        <a:latin typeface="EYInterstate Light" panose="02000506000000020004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effectLst/>
                        <a:latin typeface="EYInterstate Light" panose="02000506000000020004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IN" sz="1100" dirty="0">
                        <a:effectLst/>
                        <a:latin typeface="EYInterstate Light" panose="02000506000000020004" pitchFamily="2" charset="0"/>
                        <a:ea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IN" sz="1100" dirty="0">
                        <a:effectLst/>
                        <a:latin typeface="EYInterstate Light" panose="02000506000000020004" pitchFamily="2" charset="0"/>
                        <a:ea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0571386"/>
                  </a:ext>
                </a:extLst>
              </a:tr>
              <a:tr h="9986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EYInterstate Light" panose="02000506000000020004" pitchFamily="2" charset="0"/>
                          <a:ea typeface="Calibri" panose="020F0502020204030204" pitchFamily="34" charset="0"/>
                        </a:rPr>
                        <a:t>FY 18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effectLst/>
                        <a:latin typeface="EYInterstate Light" panose="02000506000000020004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effectLst/>
                        <a:latin typeface="EYInterstate Light" panose="02000506000000020004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effectLst/>
                        <a:latin typeface="EYInterstate Light" panose="02000506000000020004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IN" sz="1100" dirty="0">
                        <a:effectLst/>
                        <a:latin typeface="EYInterstate Light" panose="02000506000000020004" pitchFamily="2" charset="0"/>
                        <a:ea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IN" sz="1100" dirty="0">
                        <a:effectLst/>
                        <a:latin typeface="EYInterstate Light" panose="02000506000000020004" pitchFamily="2" charset="0"/>
                        <a:ea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9273592"/>
                  </a:ext>
                </a:extLst>
              </a:tr>
              <a:tr h="9986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EYInterstate Light" panose="02000506000000020004" pitchFamily="2" charset="0"/>
                          <a:ea typeface="Calibri" panose="020F0502020204030204" pitchFamily="34" charset="0"/>
                        </a:rPr>
                        <a:t>FY 17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effectLst/>
                        <a:latin typeface="EYInterstate Light" panose="02000506000000020004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effectLst/>
                        <a:latin typeface="EYInterstate Light" panose="02000506000000020004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effectLst/>
                        <a:latin typeface="EYInterstate Light" panose="02000506000000020004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IN" sz="1100" dirty="0">
                        <a:effectLst/>
                        <a:latin typeface="EYInterstate Light" panose="02000506000000020004" pitchFamily="2" charset="0"/>
                        <a:ea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IN" sz="1100" dirty="0">
                        <a:effectLst/>
                        <a:latin typeface="EYInterstate Light" panose="02000506000000020004" pitchFamily="2" charset="0"/>
                        <a:ea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19448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92280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5A8DC3-5AC4-4E54-A23F-3D776EA6E7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IN" dirty="0">
                <a:solidFill>
                  <a:schemeClr val="tx1"/>
                </a:solidFill>
              </a:rPr>
              <a:t>7. Award for Efficiency in Water Usage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0F21D0A-F24E-42EE-BDE1-3DD48CCD02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9218655"/>
              </p:ext>
            </p:extLst>
          </p:nvPr>
        </p:nvGraphicFramePr>
        <p:xfrm>
          <a:off x="620986" y="1272301"/>
          <a:ext cx="8881422" cy="43768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433">
                  <a:extLst>
                    <a:ext uri="{9D8B030D-6E8A-4147-A177-3AD203B41FA5}">
                      <a16:colId xmlns:a16="http://schemas.microsoft.com/office/drawing/2014/main" val="3734439996"/>
                    </a:ext>
                  </a:extLst>
                </a:gridCol>
                <a:gridCol w="1781666">
                  <a:extLst>
                    <a:ext uri="{9D8B030D-6E8A-4147-A177-3AD203B41FA5}">
                      <a16:colId xmlns:a16="http://schemas.microsoft.com/office/drawing/2014/main" val="2754116927"/>
                    </a:ext>
                  </a:extLst>
                </a:gridCol>
                <a:gridCol w="6655323">
                  <a:extLst>
                    <a:ext uri="{9D8B030D-6E8A-4147-A177-3AD203B41FA5}">
                      <a16:colId xmlns:a16="http://schemas.microsoft.com/office/drawing/2014/main" val="3964258268"/>
                    </a:ext>
                  </a:extLst>
                </a:gridCol>
              </a:tblGrid>
              <a:tr h="265292">
                <a:tc gridSpan="2">
                  <a:txBody>
                    <a:bodyPr/>
                    <a:lstStyle/>
                    <a:p>
                      <a:pPr algn="l"/>
                      <a:r>
                        <a:rPr lang="en-IN" sz="14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Questionnaire</a:t>
                      </a: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N" sz="110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110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3413194"/>
                  </a:ext>
                </a:extLst>
              </a:tr>
              <a:tr h="265292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1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Company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endParaRPr lang="en-IN" sz="1100" b="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7095805"/>
                  </a:ext>
                </a:extLst>
              </a:tr>
              <a:tr h="663230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2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Contact Person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 algn="l">
                        <a:buAutoNum type="arabicPeriod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Name                          :</a:t>
                      </a:r>
                    </a:p>
                    <a:p>
                      <a:pPr marL="228600" indent="-228600" algn="l">
                        <a:buAutoNum type="arabicPeriod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Mobile &amp; Landline      :    </a:t>
                      </a:r>
                    </a:p>
                    <a:p>
                      <a:pPr marL="228600" indent="-228600" algn="l">
                        <a:buAutoNum type="arabicPeriod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Email                           :</a:t>
                      </a:r>
                    </a:p>
                    <a:p>
                      <a:pPr marL="228600" indent="-228600" algn="l">
                        <a:buAutoNum type="arabicPeriod"/>
                      </a:pPr>
                      <a:endParaRPr lang="en-IN" sz="1100" b="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0296849"/>
                  </a:ext>
                </a:extLst>
              </a:tr>
              <a:tr h="517319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3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Segment Category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 algn="l">
                        <a:buFont typeface="Wingdings" panose="05000000000000000000" pitchFamily="2" charset="2"/>
                        <a:buChar char="q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Chemicals</a:t>
                      </a:r>
                    </a:p>
                    <a:p>
                      <a:pPr marL="228600" indent="-228600" algn="l">
                        <a:buFont typeface="Wingdings" panose="05000000000000000000" pitchFamily="2" charset="2"/>
                        <a:buChar char="q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Petrochemicals</a:t>
                      </a:r>
                    </a:p>
                    <a:p>
                      <a:pPr marL="228600" indent="-228600" algn="l">
                        <a:buFont typeface="Wingdings" panose="05000000000000000000" pitchFamily="2" charset="2"/>
                        <a:buChar char="q"/>
                      </a:pPr>
                      <a:endParaRPr lang="en-IN" sz="1100" b="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1001766"/>
                  </a:ext>
                </a:extLst>
              </a:tr>
              <a:tr h="898929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4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de-DE" sz="1400" b="0" u="sng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Water Efficient </a:t>
                      </a:r>
                      <a:r>
                        <a:rPr lang="en-IN" altLang="de-DE" sz="1400" b="0" u="sng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Process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Describe the process/ technology adopted by you to reduce the water usage for the past 3 years.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Is the process/ technology adopted by you unique as compared to industry?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What is the challenge/ situation your adopted process/ technology is trying to address? </a:t>
                      </a:r>
                    </a:p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                                                                                                                                                                       (up to 500 words)</a:t>
                      </a:r>
                      <a:endParaRPr lang="en-IN" sz="1000" b="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228600" indent="-228600" algn="l">
                        <a:buAutoNum type="arabicPeriod"/>
                      </a:pPr>
                      <a:endParaRPr lang="en-IN" sz="1100" b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849057"/>
                  </a:ext>
                </a:extLst>
              </a:tr>
              <a:tr h="1435544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6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IN" sz="1400" b="0" i="0" u="sng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Water Statistics</a:t>
                      </a:r>
                    </a:p>
                    <a:p>
                      <a:pPr marL="171450" indent="-1714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Questionnaire on next page</a:t>
                      </a:r>
                      <a:endParaRPr lang="en-IN" sz="1100" b="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228600" indent="-228600" algn="l">
                        <a:buAutoNum type="arabicPeriod"/>
                      </a:pPr>
                      <a:endParaRPr lang="en-IN" sz="1100" b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65668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38144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5A8DC3-5AC4-4E54-A23F-3D776EA6E7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IN" dirty="0">
                <a:solidFill>
                  <a:schemeClr val="tx1"/>
                </a:solidFill>
              </a:rPr>
              <a:t>7. Award for Efficiency in Water Usage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794B6D6-A17C-4BC0-B3C4-4CE70D9DCB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9944449"/>
              </p:ext>
            </p:extLst>
          </p:nvPr>
        </p:nvGraphicFramePr>
        <p:xfrm>
          <a:off x="495300" y="1435055"/>
          <a:ext cx="8837238" cy="44454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2873">
                  <a:extLst>
                    <a:ext uri="{9D8B030D-6E8A-4147-A177-3AD203B41FA5}">
                      <a16:colId xmlns:a16="http://schemas.microsoft.com/office/drawing/2014/main" val="833683150"/>
                    </a:ext>
                  </a:extLst>
                </a:gridCol>
                <a:gridCol w="1472873">
                  <a:extLst>
                    <a:ext uri="{9D8B030D-6E8A-4147-A177-3AD203B41FA5}">
                      <a16:colId xmlns:a16="http://schemas.microsoft.com/office/drawing/2014/main" val="1626862449"/>
                    </a:ext>
                  </a:extLst>
                </a:gridCol>
                <a:gridCol w="1472873">
                  <a:extLst>
                    <a:ext uri="{9D8B030D-6E8A-4147-A177-3AD203B41FA5}">
                      <a16:colId xmlns:a16="http://schemas.microsoft.com/office/drawing/2014/main" val="3892402175"/>
                    </a:ext>
                  </a:extLst>
                </a:gridCol>
                <a:gridCol w="1472873">
                  <a:extLst>
                    <a:ext uri="{9D8B030D-6E8A-4147-A177-3AD203B41FA5}">
                      <a16:colId xmlns:a16="http://schemas.microsoft.com/office/drawing/2014/main" val="3229971273"/>
                    </a:ext>
                  </a:extLst>
                </a:gridCol>
                <a:gridCol w="1472873">
                  <a:extLst>
                    <a:ext uri="{9D8B030D-6E8A-4147-A177-3AD203B41FA5}">
                      <a16:colId xmlns:a16="http://schemas.microsoft.com/office/drawing/2014/main" val="828905509"/>
                    </a:ext>
                  </a:extLst>
                </a:gridCol>
                <a:gridCol w="1472873">
                  <a:extLst>
                    <a:ext uri="{9D8B030D-6E8A-4147-A177-3AD203B41FA5}">
                      <a16:colId xmlns:a16="http://schemas.microsoft.com/office/drawing/2014/main" val="397130620"/>
                    </a:ext>
                  </a:extLst>
                </a:gridCol>
              </a:tblGrid>
              <a:tr h="1449547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0" dirty="0">
                          <a:solidFill>
                            <a:schemeClr val="tx1"/>
                          </a:solidFill>
                          <a:effectLst/>
                          <a:latin typeface="EYInterstate Light" panose="02000506000000020004" pitchFamily="2" charset="0"/>
                          <a:ea typeface="Calibri"/>
                          <a:cs typeface="Times New Roman"/>
                        </a:rPr>
                        <a:t>Number of Initiatives taken towards water reduction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0" dirty="0">
                          <a:solidFill>
                            <a:schemeClr val="tx1"/>
                          </a:solidFill>
                          <a:effectLst/>
                          <a:latin typeface="EYInterstate Light" panose="02000506000000020004" pitchFamily="2" charset="0"/>
                          <a:ea typeface="Calibri"/>
                          <a:cs typeface="Times New Roman"/>
                        </a:rPr>
                        <a:t>%age of water usage in total costs of the company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0" dirty="0">
                          <a:solidFill>
                            <a:schemeClr val="tx1"/>
                          </a:solidFill>
                          <a:effectLst/>
                          <a:latin typeface="EYInterstate Light" panose="02000506000000020004" pitchFamily="2" charset="0"/>
                          <a:ea typeface="Calibri"/>
                          <a:cs typeface="Times New Roman"/>
                        </a:rPr>
                        <a:t>Absolute reduction in water usage over previous year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0" dirty="0">
                          <a:solidFill>
                            <a:schemeClr val="tx1"/>
                          </a:solidFill>
                          <a:effectLst/>
                          <a:latin typeface="EYInterstate Light" panose="02000506000000020004" pitchFamily="2" charset="0"/>
                          <a:ea typeface="Calibri"/>
                          <a:cs typeface="Times New Roman"/>
                        </a:rPr>
                        <a:t>Absolute water consumption </a:t>
                      </a:r>
                    </a:p>
                    <a:p>
                      <a:pPr marL="1080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0" dirty="0">
                          <a:solidFill>
                            <a:schemeClr val="tx1"/>
                          </a:solidFill>
                          <a:effectLst/>
                          <a:latin typeface="EYInterstate Light" panose="02000506000000020004" pitchFamily="2" charset="0"/>
                          <a:ea typeface="Calibri"/>
                          <a:cs typeface="Times New Roman"/>
                        </a:rPr>
                        <a:t>(KL/ Unit of production 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0" kern="1200" dirty="0">
                          <a:solidFill>
                            <a:schemeClr val="tx1"/>
                          </a:solidFill>
                          <a:effectLst/>
                          <a:latin typeface="EYInterstate Light" panose="02000506000000020004" pitchFamily="2" charset="0"/>
                          <a:ea typeface="Calibri"/>
                          <a:cs typeface="Times New Roman"/>
                        </a:rPr>
                        <a:t>Cost to benefit ratio of expenditure and savings realized  (INR Crores)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4512187"/>
                  </a:ext>
                </a:extLst>
              </a:tr>
              <a:tr h="9986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EYInterstate Light" panose="02000506000000020004" pitchFamily="2" charset="0"/>
                          <a:ea typeface="Calibri" panose="020F0502020204030204" pitchFamily="34" charset="0"/>
                        </a:rPr>
                        <a:t>FY 19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effectLst/>
                        <a:latin typeface="EYInterstate Light" panose="02000506000000020004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effectLst/>
                        <a:latin typeface="EYInterstate Light" panose="02000506000000020004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effectLst/>
                        <a:latin typeface="EYInterstate Light" panose="02000506000000020004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IN" sz="1100" dirty="0">
                        <a:effectLst/>
                        <a:latin typeface="EYInterstate Light" panose="02000506000000020004" pitchFamily="2" charset="0"/>
                        <a:ea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IN" sz="1100" dirty="0">
                        <a:effectLst/>
                        <a:latin typeface="EYInterstate Light" panose="02000506000000020004" pitchFamily="2" charset="0"/>
                        <a:ea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0571386"/>
                  </a:ext>
                </a:extLst>
              </a:tr>
              <a:tr h="9986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EYInterstate Light" panose="02000506000000020004" pitchFamily="2" charset="0"/>
                          <a:ea typeface="Calibri" panose="020F0502020204030204" pitchFamily="34" charset="0"/>
                        </a:rPr>
                        <a:t>FY 18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effectLst/>
                        <a:latin typeface="EYInterstate Light" panose="02000506000000020004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effectLst/>
                        <a:latin typeface="EYInterstate Light" panose="02000506000000020004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effectLst/>
                        <a:latin typeface="EYInterstate Light" panose="02000506000000020004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IN" sz="1100" dirty="0">
                        <a:effectLst/>
                        <a:latin typeface="EYInterstate Light" panose="02000506000000020004" pitchFamily="2" charset="0"/>
                        <a:ea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IN" sz="1100" dirty="0">
                        <a:effectLst/>
                        <a:latin typeface="EYInterstate Light" panose="02000506000000020004" pitchFamily="2" charset="0"/>
                        <a:ea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9273592"/>
                  </a:ext>
                </a:extLst>
              </a:tr>
              <a:tr h="9986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N" sz="1100" dirty="0">
                          <a:effectLst/>
                          <a:latin typeface="EYInterstate Light" panose="02000506000000020004" pitchFamily="2" charset="0"/>
                          <a:ea typeface="Calibri" panose="020F0502020204030204" pitchFamily="34" charset="0"/>
                        </a:rPr>
                        <a:t>FY 17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effectLst/>
                        <a:latin typeface="EYInterstate Light" panose="02000506000000020004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effectLst/>
                        <a:latin typeface="EYInterstate Light" panose="02000506000000020004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effectLst/>
                        <a:latin typeface="EYInterstate Light" panose="02000506000000020004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IN" sz="1100" dirty="0">
                        <a:effectLst/>
                        <a:latin typeface="EYInterstate Light" panose="02000506000000020004" pitchFamily="2" charset="0"/>
                        <a:ea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IN" sz="1100" dirty="0">
                        <a:effectLst/>
                        <a:latin typeface="EYInterstate Light" panose="02000506000000020004" pitchFamily="2" charset="0"/>
                        <a:ea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19448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56615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5A8DC3-5AC4-4E54-A23F-3D776EA6E7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IN" dirty="0">
                <a:solidFill>
                  <a:schemeClr val="tx1"/>
                </a:solidFill>
              </a:rPr>
              <a:t>8. Award to Best Contribution to Academia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0F21D0A-F24E-42EE-BDE1-3DD48CCD02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2744252"/>
              </p:ext>
            </p:extLst>
          </p:nvPr>
        </p:nvGraphicFramePr>
        <p:xfrm>
          <a:off x="620986" y="1272302"/>
          <a:ext cx="8881422" cy="53992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433">
                  <a:extLst>
                    <a:ext uri="{9D8B030D-6E8A-4147-A177-3AD203B41FA5}">
                      <a16:colId xmlns:a16="http://schemas.microsoft.com/office/drawing/2014/main" val="3734439996"/>
                    </a:ext>
                  </a:extLst>
                </a:gridCol>
                <a:gridCol w="1781666">
                  <a:extLst>
                    <a:ext uri="{9D8B030D-6E8A-4147-A177-3AD203B41FA5}">
                      <a16:colId xmlns:a16="http://schemas.microsoft.com/office/drawing/2014/main" val="2754116927"/>
                    </a:ext>
                  </a:extLst>
                </a:gridCol>
                <a:gridCol w="6655323">
                  <a:extLst>
                    <a:ext uri="{9D8B030D-6E8A-4147-A177-3AD203B41FA5}">
                      <a16:colId xmlns:a16="http://schemas.microsoft.com/office/drawing/2014/main" val="3964258268"/>
                    </a:ext>
                  </a:extLst>
                </a:gridCol>
              </a:tblGrid>
              <a:tr h="291305">
                <a:tc gridSpan="2">
                  <a:txBody>
                    <a:bodyPr/>
                    <a:lstStyle/>
                    <a:p>
                      <a:pPr algn="l"/>
                      <a:r>
                        <a:rPr lang="en-IN" sz="14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Questionnaire</a:t>
                      </a: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N" sz="110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110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3413194"/>
                  </a:ext>
                </a:extLst>
              </a:tr>
              <a:tr h="291305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1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Company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endParaRPr lang="en-IN" sz="1100" b="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7095805"/>
                  </a:ext>
                </a:extLst>
              </a:tr>
              <a:tr h="728262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2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Contact Person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 algn="l">
                        <a:buAutoNum type="arabicPeriod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Name                          :</a:t>
                      </a:r>
                    </a:p>
                    <a:p>
                      <a:pPr marL="228600" indent="-228600" algn="l">
                        <a:buAutoNum type="arabicPeriod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Mobile &amp; Landline      :    </a:t>
                      </a:r>
                    </a:p>
                    <a:p>
                      <a:pPr marL="228600" indent="-228600" algn="l">
                        <a:buAutoNum type="arabicPeriod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Email                           :</a:t>
                      </a:r>
                    </a:p>
                    <a:p>
                      <a:pPr marL="228600" indent="-228600" algn="l">
                        <a:buAutoNum type="arabicPeriod"/>
                      </a:pPr>
                      <a:endParaRPr lang="en-IN" sz="1100" b="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0296849"/>
                  </a:ext>
                </a:extLst>
              </a:tr>
              <a:tr h="1529351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3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0" i="0" u="sng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Contributions to Academic Institutes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Describe your company’s initiatives to support research and recruitment in academic institutes under following heads;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Establishment of research centres in academic institutes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Funding of research projects undertaken by academic institutes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Internship/ job opportunities offered to students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Provision of research and industry information for academic projects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What is the uniqueness of your initiative compared to other existing initiatives/ programmes in the industry?</a:t>
                      </a:r>
                    </a:p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                                                                                                                                                                                      (up to 100 words)</a:t>
                      </a:r>
                    </a:p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N" sz="800" b="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228600" indent="-228600" algn="l">
                        <a:buAutoNum type="arabicPeriod"/>
                      </a:pPr>
                      <a:endParaRPr lang="en-IN" sz="1100" b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849057"/>
                  </a:ext>
                </a:extLst>
              </a:tr>
              <a:tr h="611740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4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indent="0" algn="just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IN" sz="1400" i="0" u="sng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Challenges Addressed</a:t>
                      </a:r>
                      <a:endParaRPr lang="en-IN" sz="1200" i="0" u="sng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  <a:p>
                      <a:pPr marL="285750" indent="-285750" algn="just">
                        <a:spcBef>
                          <a:spcPct val="0"/>
                        </a:spcBef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What is the challenge/ situation your adopted process/ technology is trying to address?</a:t>
                      </a:r>
                    </a:p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                                                                                                                                                                                        (up to 250 words)</a:t>
                      </a:r>
                      <a:endParaRPr lang="en-US" altLang="en-US" sz="110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228600" indent="-228600" algn="l">
                        <a:buAutoNum type="arabicPeriod"/>
                      </a:pPr>
                      <a:endParaRPr lang="en-IN" sz="1100" b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6566847"/>
                  </a:ext>
                </a:extLst>
              </a:tr>
              <a:tr h="1033596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5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IN" sz="1400" b="0" i="0" u="sng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Impact and benefits (Tangible)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What is the impact of your initiative on the recipient institutes?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Does your initiative provide any benefit to your company in return?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Would you like to highlight any other impacts of the initiative?</a:t>
                      </a:r>
                    </a:p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                                                                                                                                                                                    (up to 500 words)</a:t>
                      </a:r>
                      <a:endParaRPr lang="en-US" altLang="en-US" sz="110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051859"/>
                  </a:ext>
                </a:extLst>
              </a:tr>
              <a:tr h="753785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6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IN" sz="1400" b="0" i="0" u="sng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Statistics</a:t>
                      </a:r>
                    </a:p>
                    <a:p>
                      <a:pPr marL="171450" indent="-1714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Questionnaire on next page</a:t>
                      </a:r>
                      <a:endParaRPr lang="en-IN" sz="1100" b="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5896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66992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5A8DC3-5AC4-4E54-A23F-3D776EA6E7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IN" dirty="0">
                <a:solidFill>
                  <a:schemeClr val="tx1"/>
                </a:solidFill>
              </a:rPr>
              <a:t>8. Award to Best Contribution to Academia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794B6D6-A17C-4BC0-B3C4-4CE70D9DCB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5195440"/>
              </p:ext>
            </p:extLst>
          </p:nvPr>
        </p:nvGraphicFramePr>
        <p:xfrm>
          <a:off x="495300" y="1435055"/>
          <a:ext cx="8479018" cy="37478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48420">
                  <a:extLst>
                    <a:ext uri="{9D8B030D-6E8A-4147-A177-3AD203B41FA5}">
                      <a16:colId xmlns:a16="http://schemas.microsoft.com/office/drawing/2014/main" val="833683150"/>
                    </a:ext>
                  </a:extLst>
                </a:gridCol>
                <a:gridCol w="4430598">
                  <a:extLst>
                    <a:ext uri="{9D8B030D-6E8A-4147-A177-3AD203B41FA5}">
                      <a16:colId xmlns:a16="http://schemas.microsoft.com/office/drawing/2014/main" val="1626862449"/>
                    </a:ext>
                  </a:extLst>
                </a:gridCol>
              </a:tblGrid>
              <a:tr h="751964">
                <a:tc>
                  <a:txBody>
                    <a:bodyPr/>
                    <a:lstStyle/>
                    <a:p>
                      <a:pPr algn="ctr"/>
                      <a:endParaRPr lang="en-IN" sz="1400" b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  <a:p>
                      <a:pPr algn="ctr"/>
                      <a:r>
                        <a:rPr lang="en-IN" sz="1400" b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Parameter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0" dirty="0">
                          <a:solidFill>
                            <a:schemeClr val="tx1"/>
                          </a:solidFill>
                          <a:effectLst/>
                          <a:latin typeface="EYInterstate Light" panose="02000506000000020004" pitchFamily="2" charset="0"/>
                          <a:ea typeface="Calibri"/>
                          <a:cs typeface="Times New Roman"/>
                        </a:rPr>
                        <a:t>Value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4512187"/>
                  </a:ext>
                </a:extLst>
              </a:tr>
              <a:tr h="998621">
                <a:tc>
                  <a:txBody>
                    <a:bodyPr/>
                    <a:lstStyle/>
                    <a:p>
                      <a:pPr marL="1080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Funding amount</a:t>
                      </a: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effectLst/>
                        <a:latin typeface="EYInterstate Light" panose="02000506000000020004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0571386"/>
                  </a:ext>
                </a:extLst>
              </a:tr>
              <a:tr h="998621">
                <a:tc>
                  <a:txBody>
                    <a:bodyPr/>
                    <a:lstStyle/>
                    <a:p>
                      <a:pPr marL="1080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No. of academic institutes forming part of the initiative</a:t>
                      </a: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effectLst/>
                        <a:latin typeface="EYInterstate Light" panose="02000506000000020004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9273592"/>
                  </a:ext>
                </a:extLst>
              </a:tr>
              <a:tr h="998621">
                <a:tc>
                  <a:txBody>
                    <a:bodyPr/>
                    <a:lstStyle/>
                    <a:p>
                      <a:pPr marL="1080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No. of individuals who have directly benefited from the program</a:t>
                      </a: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effectLst/>
                        <a:latin typeface="EYInterstate Light" panose="02000506000000020004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19448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49073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5A8DC3-5AC4-4E54-A23F-3D776EA6E7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IN" dirty="0">
                <a:solidFill>
                  <a:schemeClr val="tx1"/>
                </a:solidFill>
              </a:rPr>
              <a:t>9. Commendable Work for Changing Public Perception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0F21D0A-F24E-42EE-BDE1-3DD48CCD02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1626033"/>
              </p:ext>
            </p:extLst>
          </p:nvPr>
        </p:nvGraphicFramePr>
        <p:xfrm>
          <a:off x="620986" y="1272302"/>
          <a:ext cx="8881422" cy="45468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433">
                  <a:extLst>
                    <a:ext uri="{9D8B030D-6E8A-4147-A177-3AD203B41FA5}">
                      <a16:colId xmlns:a16="http://schemas.microsoft.com/office/drawing/2014/main" val="3734439996"/>
                    </a:ext>
                  </a:extLst>
                </a:gridCol>
                <a:gridCol w="1781666">
                  <a:extLst>
                    <a:ext uri="{9D8B030D-6E8A-4147-A177-3AD203B41FA5}">
                      <a16:colId xmlns:a16="http://schemas.microsoft.com/office/drawing/2014/main" val="2754116927"/>
                    </a:ext>
                  </a:extLst>
                </a:gridCol>
                <a:gridCol w="6655323">
                  <a:extLst>
                    <a:ext uri="{9D8B030D-6E8A-4147-A177-3AD203B41FA5}">
                      <a16:colId xmlns:a16="http://schemas.microsoft.com/office/drawing/2014/main" val="3964258268"/>
                    </a:ext>
                  </a:extLst>
                </a:gridCol>
              </a:tblGrid>
              <a:tr h="291305">
                <a:tc gridSpan="2">
                  <a:txBody>
                    <a:bodyPr/>
                    <a:lstStyle/>
                    <a:p>
                      <a:pPr algn="l"/>
                      <a:r>
                        <a:rPr lang="en-IN" sz="14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Questionnaire</a:t>
                      </a: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N" sz="110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110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3413194"/>
                  </a:ext>
                </a:extLst>
              </a:tr>
              <a:tr h="291305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1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Company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endParaRPr lang="en-IN" sz="1100" b="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7095805"/>
                  </a:ext>
                </a:extLst>
              </a:tr>
              <a:tr h="728262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2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Contact Person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 algn="l">
                        <a:buAutoNum type="arabicPeriod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Name                          :</a:t>
                      </a:r>
                    </a:p>
                    <a:p>
                      <a:pPr marL="228600" indent="-228600" algn="l">
                        <a:buAutoNum type="arabicPeriod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Mobile &amp; Landline      :    </a:t>
                      </a:r>
                    </a:p>
                    <a:p>
                      <a:pPr marL="228600" indent="-228600" algn="l">
                        <a:buAutoNum type="arabicPeriod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Email                           :</a:t>
                      </a:r>
                    </a:p>
                    <a:p>
                      <a:pPr marL="228600" indent="-228600" algn="l">
                        <a:buAutoNum type="arabicPeriod"/>
                      </a:pPr>
                      <a:endParaRPr lang="en-IN" sz="1100" b="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0296849"/>
                  </a:ext>
                </a:extLst>
              </a:tr>
              <a:tr h="1529351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3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0" u="sng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Initiatives to Change Public Perception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1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Describe in brief the initiative undertaken by your company 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1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How is the initiative undertaken by you different/ unique compared to other such initiatives in the chemical and petrochemical industry?</a:t>
                      </a:r>
                    </a:p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N" sz="1100" i="1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en-IN" sz="110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                                                                                                                                                                                      (up to 500 words)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228600" indent="-228600" algn="l">
                        <a:buAutoNum type="arabicPeriod"/>
                      </a:pPr>
                      <a:endParaRPr lang="en-IN" sz="1100" b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849057"/>
                  </a:ext>
                </a:extLst>
              </a:tr>
              <a:tr h="611740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4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IN" sz="1400" b="0" u="sng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Impacts &amp; Benefits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1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Describe the benefit of the initiative for the industry as a whole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1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Describe the benefit of the initiative for your company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1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Quantify the impact of the initiative in the best way possible e.g. number of people reached, % improvement in company brand equity, rise in awareness among consumers etc. 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1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Kindly provide details of any monetary investment/ expense towards the initiative</a:t>
                      </a:r>
                    </a:p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i="1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                                                                                                                                                                                      (up to 750 words)</a:t>
                      </a:r>
                    </a:p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N" sz="1100" i="1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i="1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 </a:t>
                      </a:r>
                      <a:endParaRPr lang="en-US" altLang="en-US" sz="110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228600" indent="-228600" algn="l">
                        <a:buAutoNum type="arabicPeriod"/>
                      </a:pPr>
                      <a:endParaRPr lang="en-IN" sz="1100" b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65668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90237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5A8DC3-5AC4-4E54-A23F-3D776EA6E7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IN" dirty="0">
                <a:solidFill>
                  <a:schemeClr val="tx1"/>
                </a:solidFill>
              </a:rPr>
              <a:t>10. Award for Most Environmentally Friendly Company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0F21D0A-F24E-42EE-BDE1-3DD48CCD02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1536939"/>
              </p:ext>
            </p:extLst>
          </p:nvPr>
        </p:nvGraphicFramePr>
        <p:xfrm>
          <a:off x="620986" y="1272301"/>
          <a:ext cx="8881422" cy="51900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433">
                  <a:extLst>
                    <a:ext uri="{9D8B030D-6E8A-4147-A177-3AD203B41FA5}">
                      <a16:colId xmlns:a16="http://schemas.microsoft.com/office/drawing/2014/main" val="3734439996"/>
                    </a:ext>
                  </a:extLst>
                </a:gridCol>
                <a:gridCol w="1781666">
                  <a:extLst>
                    <a:ext uri="{9D8B030D-6E8A-4147-A177-3AD203B41FA5}">
                      <a16:colId xmlns:a16="http://schemas.microsoft.com/office/drawing/2014/main" val="2754116927"/>
                    </a:ext>
                  </a:extLst>
                </a:gridCol>
                <a:gridCol w="6655323">
                  <a:extLst>
                    <a:ext uri="{9D8B030D-6E8A-4147-A177-3AD203B41FA5}">
                      <a16:colId xmlns:a16="http://schemas.microsoft.com/office/drawing/2014/main" val="3964258268"/>
                    </a:ext>
                  </a:extLst>
                </a:gridCol>
              </a:tblGrid>
              <a:tr h="236692">
                <a:tc gridSpan="2">
                  <a:txBody>
                    <a:bodyPr/>
                    <a:lstStyle/>
                    <a:p>
                      <a:pPr algn="l"/>
                      <a:r>
                        <a:rPr lang="en-IN" sz="14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Questionnaire</a:t>
                      </a: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N" sz="110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110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3413194"/>
                  </a:ext>
                </a:extLst>
              </a:tr>
              <a:tr h="236692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1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Company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endParaRPr lang="en-IN" sz="1100" b="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7095805"/>
                  </a:ext>
                </a:extLst>
              </a:tr>
              <a:tr h="591730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2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Contact Person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 algn="l">
                        <a:buAutoNum type="arabicPeriod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Name                          :</a:t>
                      </a:r>
                    </a:p>
                    <a:p>
                      <a:pPr marL="228600" indent="-228600" algn="l">
                        <a:buAutoNum type="arabicPeriod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Mobile &amp; Landline      :    </a:t>
                      </a:r>
                    </a:p>
                    <a:p>
                      <a:pPr marL="228600" indent="-228600" algn="l">
                        <a:buAutoNum type="arabicPeriod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Email                           :</a:t>
                      </a:r>
                    </a:p>
                    <a:p>
                      <a:pPr marL="228600" indent="-228600" algn="l">
                        <a:buAutoNum type="arabicPeriod"/>
                      </a:pPr>
                      <a:endParaRPr lang="en-IN" sz="1100" b="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0296849"/>
                  </a:ext>
                </a:extLst>
              </a:tr>
              <a:tr h="461549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3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Segment Category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 algn="l">
                        <a:buFont typeface="Wingdings" panose="05000000000000000000" pitchFamily="2" charset="2"/>
                        <a:buChar char="q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Chemicals</a:t>
                      </a:r>
                    </a:p>
                    <a:p>
                      <a:pPr marL="228600" indent="-228600" algn="l">
                        <a:buFont typeface="Wingdings" panose="05000000000000000000" pitchFamily="2" charset="2"/>
                        <a:buChar char="q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Petrochemicals</a:t>
                      </a:r>
                    </a:p>
                    <a:p>
                      <a:pPr marL="228600" indent="-228600" algn="l">
                        <a:buFont typeface="Wingdings" panose="05000000000000000000" pitchFamily="2" charset="2"/>
                        <a:buChar char="q"/>
                      </a:pPr>
                      <a:endParaRPr lang="en-IN" sz="1100" b="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1001766"/>
                  </a:ext>
                </a:extLst>
              </a:tr>
              <a:tr h="1017775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4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de-DE" sz="1400" b="0" u="sng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Environmental Policies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b="0" i="1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List of voluntary environmental standards adopted by your company 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b="0" i="1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Details of environment related policies/ programs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b="0" i="1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What percentage of your total energy consumption is from renewable sources (i.e. Solar / Wind / Hydro)?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b="0" i="1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Please put down the efforts/ spend towards environmental awareness programs for various stakeholders (such as customer education on correct usage of chemicals, planting trees, etc.)?</a:t>
                      </a:r>
                    </a:p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1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                                                                                                                                                                       (up to 1000 words)</a:t>
                      </a:r>
                      <a:endParaRPr lang="en-IN" sz="1100" b="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228600" indent="-228600" algn="l">
                        <a:buAutoNum type="arabicPeriod"/>
                      </a:pPr>
                      <a:endParaRPr lang="en-IN" sz="1100" b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849057"/>
                  </a:ext>
                </a:extLst>
              </a:tr>
              <a:tr h="887595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5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IN" sz="1400" b="0" u="sng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Green Products</a:t>
                      </a:r>
                      <a:endParaRPr lang="en-IN" sz="1100" b="0" u="sng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b="0" i="1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Kindly give the number &amp; details of green products in the product portfolio of your company. 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b="0" i="1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Kindly give the budget/ spend on innovation and R&amp;D for green products (INR lakh and % of sales)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b="0" i="1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Do you have mandatory green standards for your suppliers, vendors and channel partners? How many of your suppliers/ vendors are certified for adherence to environmental norms?</a:t>
                      </a:r>
                    </a:p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0" u="none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                                                                                                                                                                         (up to 500 words) </a:t>
                      </a:r>
                      <a:endParaRPr lang="en-IN" sz="1100" b="0" i="0" u="sng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110166"/>
                  </a:ext>
                </a:extLst>
              </a:tr>
              <a:tr h="770491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6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IN" sz="1400" b="0" i="0" u="sng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Statistics</a:t>
                      </a:r>
                    </a:p>
                    <a:p>
                      <a:pPr marL="171450" indent="-1714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Questionnaire on next page</a:t>
                      </a:r>
                      <a:endParaRPr lang="en-IN" sz="1100" b="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228600" indent="-228600" algn="l">
                        <a:buAutoNum type="arabicPeriod"/>
                      </a:pPr>
                      <a:endParaRPr lang="en-IN" sz="1100" b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65668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68160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5A8DC3-5AC4-4E54-A23F-3D776EA6E7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IN" dirty="0">
                <a:solidFill>
                  <a:schemeClr val="tx1"/>
                </a:solidFill>
              </a:rPr>
              <a:t>10. Award for Most Environmentally Friendly Company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C137798-E2FC-489E-B383-C47C67D9CB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0393471"/>
              </p:ext>
            </p:extLst>
          </p:nvPr>
        </p:nvGraphicFramePr>
        <p:xfrm>
          <a:off x="717747" y="1435056"/>
          <a:ext cx="8646170" cy="43080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1371">
                  <a:extLst>
                    <a:ext uri="{9D8B030D-6E8A-4147-A177-3AD203B41FA5}">
                      <a16:colId xmlns:a16="http://schemas.microsoft.com/office/drawing/2014/main" val="833683150"/>
                    </a:ext>
                  </a:extLst>
                </a:gridCol>
                <a:gridCol w="1026653">
                  <a:extLst>
                    <a:ext uri="{9D8B030D-6E8A-4147-A177-3AD203B41FA5}">
                      <a16:colId xmlns:a16="http://schemas.microsoft.com/office/drawing/2014/main" val="1626862449"/>
                    </a:ext>
                  </a:extLst>
                </a:gridCol>
                <a:gridCol w="1026653">
                  <a:extLst>
                    <a:ext uri="{9D8B030D-6E8A-4147-A177-3AD203B41FA5}">
                      <a16:colId xmlns:a16="http://schemas.microsoft.com/office/drawing/2014/main" val="3892402175"/>
                    </a:ext>
                  </a:extLst>
                </a:gridCol>
                <a:gridCol w="1026653">
                  <a:extLst>
                    <a:ext uri="{9D8B030D-6E8A-4147-A177-3AD203B41FA5}">
                      <a16:colId xmlns:a16="http://schemas.microsoft.com/office/drawing/2014/main" val="3229971273"/>
                    </a:ext>
                  </a:extLst>
                </a:gridCol>
                <a:gridCol w="2002420">
                  <a:extLst>
                    <a:ext uri="{9D8B030D-6E8A-4147-A177-3AD203B41FA5}">
                      <a16:colId xmlns:a16="http://schemas.microsoft.com/office/drawing/2014/main" val="446496504"/>
                    </a:ext>
                  </a:extLst>
                </a:gridCol>
                <a:gridCol w="2002420">
                  <a:extLst>
                    <a:ext uri="{9D8B030D-6E8A-4147-A177-3AD203B41FA5}">
                      <a16:colId xmlns:a16="http://schemas.microsoft.com/office/drawing/2014/main" val="397130620"/>
                    </a:ext>
                  </a:extLst>
                </a:gridCol>
              </a:tblGrid>
              <a:tr h="176928">
                <a:tc rowSpan="2">
                  <a:txBody>
                    <a:bodyPr/>
                    <a:lstStyle/>
                    <a:p>
                      <a:pPr marL="1080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  <a:latin typeface="EYInterstate Light" panose="02000506000000020004" pitchFamily="2" charset="0"/>
                          <a:ea typeface="Calibri"/>
                          <a:cs typeface="Times New Roman"/>
                        </a:rPr>
                        <a:t>Parameter</a:t>
                      </a:r>
                      <a:endParaRPr lang="en-IN" sz="1400" dirty="0">
                        <a:solidFill>
                          <a:schemeClr val="tx1"/>
                        </a:solidFill>
                        <a:effectLst/>
                        <a:latin typeface="EYInterstate Light" panose="02000506000000020004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1080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  <a:latin typeface="EYInterstate Light" panose="02000506000000020004" pitchFamily="2" charset="0"/>
                          <a:ea typeface="Calibri"/>
                          <a:cs typeface="Times New Roman"/>
                        </a:rPr>
                        <a:t>Current levels of emission/ production (units)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1080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1080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  <a:latin typeface="EYInterstate Light" panose="02000506000000020004" pitchFamily="2" charset="0"/>
                          <a:ea typeface="Calibri"/>
                          <a:cs typeface="Times New Roman"/>
                        </a:rPr>
                        <a:t>Target for Reduction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1080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  <a:latin typeface="EYInterstate Light" panose="02000506000000020004" pitchFamily="2" charset="0"/>
                          <a:ea typeface="Calibri"/>
                          <a:cs typeface="Times New Roman"/>
                        </a:rPr>
                        <a:t>% Achieved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802936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  <a:latin typeface="EYInterstate Light" panose="02000506000000020004" pitchFamily="2" charset="0"/>
                          <a:ea typeface="Calibri"/>
                          <a:cs typeface="Times New Roman"/>
                        </a:rPr>
                        <a:t>FY19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  <a:latin typeface="EYInterstate Light" panose="02000506000000020004" pitchFamily="2" charset="0"/>
                          <a:ea typeface="Calibri"/>
                          <a:cs typeface="Times New Roman"/>
                        </a:rPr>
                        <a:t>FY18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solidFill>
                            <a:schemeClr val="tx1"/>
                          </a:solidFill>
                          <a:effectLst/>
                          <a:latin typeface="EYInterstate Light" panose="02000506000000020004" pitchFamily="2" charset="0"/>
                          <a:ea typeface="Calibri"/>
                          <a:cs typeface="Times New Roman"/>
                        </a:rPr>
                        <a:t>FY 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4512187"/>
                  </a:ext>
                </a:extLst>
              </a:tr>
              <a:tr h="72016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1080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effectLst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Carbon (GHG emission)</a:t>
                      </a:r>
                    </a:p>
                  </a:txBody>
                  <a:tcPr marL="74295" marR="74295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effectLst/>
                          <a:latin typeface="EYInterstate Light" panose="02000506000000020004" pitchFamily="2" charset="0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effectLst/>
                        <a:latin typeface="EYInterstate Light" panose="02000506000000020004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effectLst/>
                        <a:latin typeface="EYInterstate Light" panose="02000506000000020004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IN" sz="1100" dirty="0">
                        <a:effectLst/>
                        <a:latin typeface="EYInterstate Light" panose="02000506000000020004" pitchFamily="2" charset="0"/>
                        <a:ea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IN" sz="1100" dirty="0">
                        <a:effectLst/>
                        <a:latin typeface="EYInterstate Light" panose="02000506000000020004" pitchFamily="2" charset="0"/>
                        <a:ea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0571386"/>
                  </a:ext>
                </a:extLst>
              </a:tr>
              <a:tr h="72016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108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Effluents</a:t>
                      </a:r>
                    </a:p>
                  </a:txBody>
                  <a:tcPr marL="74295" marR="74295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effectLst/>
                          <a:latin typeface="EYInterstate Light" panose="02000506000000020004" pitchFamily="2" charset="0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effectLst/>
                        <a:latin typeface="EYInterstate Light" panose="02000506000000020004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effectLst/>
                        <a:latin typeface="EYInterstate Light" panose="02000506000000020004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IN" sz="1100" dirty="0">
                        <a:effectLst/>
                        <a:latin typeface="EYInterstate Light" panose="02000506000000020004" pitchFamily="2" charset="0"/>
                        <a:ea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IN" sz="1100" dirty="0">
                        <a:effectLst/>
                        <a:latin typeface="EYInterstate Light" panose="02000506000000020004" pitchFamily="2" charset="0"/>
                        <a:ea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9273592"/>
                  </a:ext>
                </a:extLst>
              </a:tr>
              <a:tr h="72016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108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Hazardous waste</a:t>
                      </a:r>
                    </a:p>
                  </a:txBody>
                  <a:tcPr marL="74295" marR="74295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effectLst/>
                          <a:latin typeface="EYInterstate Light" panose="02000506000000020004" pitchFamily="2" charset="0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effectLst/>
                        <a:latin typeface="EYInterstate Light" panose="02000506000000020004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effectLst/>
                        <a:latin typeface="EYInterstate Light" panose="02000506000000020004" pitchFamily="2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IN" sz="1100" dirty="0">
                        <a:effectLst/>
                        <a:latin typeface="EYInterstate Light" panose="02000506000000020004" pitchFamily="2" charset="0"/>
                        <a:ea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IN" sz="1100" dirty="0">
                        <a:effectLst/>
                        <a:latin typeface="EYInterstate Light" panose="02000506000000020004" pitchFamily="2" charset="0"/>
                        <a:ea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1944877"/>
                  </a:ext>
                </a:extLst>
              </a:tr>
              <a:tr h="72016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108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Non-Hazardous Waste</a:t>
                      </a:r>
                    </a:p>
                  </a:txBody>
                  <a:tcPr marL="74295" marR="74295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IN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IN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8792500"/>
                  </a:ext>
                </a:extLst>
              </a:tr>
              <a:tr h="72016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1080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effectLst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Carbon (GHG emission)</a:t>
                      </a:r>
                    </a:p>
                  </a:txBody>
                  <a:tcPr marL="74295" marR="74295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IN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IN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32487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99434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08A9BE5-C1AE-4417-BF40-28B6943F93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229870" fontAlgn="auto">
              <a:spcBef>
                <a:spcPts val="1400"/>
              </a:spcBef>
              <a:spcAft>
                <a:spcPts val="0"/>
              </a:spcAft>
              <a:buFontTx/>
            </a:pPr>
            <a:r>
              <a:rPr lang="en-IN" spc="-40" dirty="0">
                <a:solidFill>
                  <a:schemeClr val="tx1"/>
                </a:solidFill>
              </a:rPr>
              <a:t>11- </a:t>
            </a:r>
            <a:r>
              <a:rPr lang="en-IN" spc="-15" dirty="0">
                <a:solidFill>
                  <a:schemeClr val="tx1"/>
                </a:solidFill>
              </a:rPr>
              <a:t>Award </a:t>
            </a:r>
            <a:r>
              <a:rPr lang="en-IN" dirty="0">
                <a:solidFill>
                  <a:schemeClr val="tx1"/>
                </a:solidFill>
              </a:rPr>
              <a:t>for Distinguished Contribution (Lifetime</a:t>
            </a:r>
            <a:r>
              <a:rPr lang="en-IN" spc="-110" dirty="0">
                <a:solidFill>
                  <a:schemeClr val="tx1"/>
                </a:solidFill>
              </a:rPr>
              <a:t> </a:t>
            </a:r>
            <a:r>
              <a:rPr lang="en-IN" spc="-10" dirty="0">
                <a:solidFill>
                  <a:schemeClr val="tx1"/>
                </a:solidFill>
              </a:rPr>
              <a:t>Achievement)</a:t>
            </a:r>
          </a:p>
          <a:p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F856D-5A86-4D03-9441-4BFE7BE5E7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5300" y="1557158"/>
            <a:ext cx="9132794" cy="3599304"/>
          </a:xfrm>
        </p:spPr>
        <p:txBody>
          <a:bodyPr/>
          <a:lstStyle/>
          <a:p>
            <a:pPr algn="just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de-DE" sz="1800" b="1" dirty="0">
                <a:latin typeface="EYInterstate Light" panose="02000506000000020004" pitchFamily="2" charset="0"/>
              </a:rPr>
              <a:t>Information</a:t>
            </a:r>
          </a:p>
          <a:p>
            <a:pPr marL="285750" indent="-285750" algn="just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Webdings" panose="05030102010509060703" pitchFamily="18" charset="2"/>
              <a:buChar char=""/>
            </a:pPr>
            <a:r>
              <a:rPr lang="en-IN" sz="1600" i="1" dirty="0">
                <a:latin typeface="EYInterstate Light" panose="02000506000000020004" pitchFamily="2" charset="0"/>
              </a:rPr>
              <a:t>4 awards shall be given for distinguished contribution to the industry, one each in Chemicals &amp; Petrochemicals, </a:t>
            </a:r>
          </a:p>
          <a:p>
            <a:pPr marL="285750" indent="-285750" algn="just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Webdings" panose="05030102010509060703" pitchFamily="18" charset="2"/>
              <a:buChar char=""/>
            </a:pPr>
            <a:r>
              <a:rPr lang="en-IN" sz="1600" i="1" dirty="0">
                <a:latin typeface="EYInterstate Light" panose="02000506000000020004" pitchFamily="2" charset="0"/>
              </a:rPr>
              <a:t>Awards are on the basis of nominations, and applications are not required. You may give your suggestions to FICCI</a:t>
            </a:r>
          </a:p>
          <a:p>
            <a:endParaRPr lang="en-IN" dirty="0">
              <a:latin typeface="EYInterstate Light" panose="02000506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9619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5A8DC3-5AC4-4E54-A23F-3D776EA6E7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IN" dirty="0">
                <a:solidFill>
                  <a:schemeClr val="tx1"/>
                </a:solidFill>
              </a:rPr>
              <a:t>12. Award for Excellence in Skill Development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0F21D0A-F24E-42EE-BDE1-3DD48CCD02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9562486"/>
              </p:ext>
            </p:extLst>
          </p:nvPr>
        </p:nvGraphicFramePr>
        <p:xfrm>
          <a:off x="620986" y="1272301"/>
          <a:ext cx="8881422" cy="3444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433">
                  <a:extLst>
                    <a:ext uri="{9D8B030D-6E8A-4147-A177-3AD203B41FA5}">
                      <a16:colId xmlns:a16="http://schemas.microsoft.com/office/drawing/2014/main" val="3734439996"/>
                    </a:ext>
                  </a:extLst>
                </a:gridCol>
                <a:gridCol w="1781666">
                  <a:extLst>
                    <a:ext uri="{9D8B030D-6E8A-4147-A177-3AD203B41FA5}">
                      <a16:colId xmlns:a16="http://schemas.microsoft.com/office/drawing/2014/main" val="2754116927"/>
                    </a:ext>
                  </a:extLst>
                </a:gridCol>
                <a:gridCol w="6655323">
                  <a:extLst>
                    <a:ext uri="{9D8B030D-6E8A-4147-A177-3AD203B41FA5}">
                      <a16:colId xmlns:a16="http://schemas.microsoft.com/office/drawing/2014/main" val="3964258268"/>
                    </a:ext>
                  </a:extLst>
                </a:gridCol>
              </a:tblGrid>
              <a:tr h="236692">
                <a:tc gridSpan="2">
                  <a:txBody>
                    <a:bodyPr/>
                    <a:lstStyle/>
                    <a:p>
                      <a:pPr algn="l"/>
                      <a:r>
                        <a:rPr lang="en-IN" sz="14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Questionnaire</a:t>
                      </a: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N" sz="110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110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3413194"/>
                  </a:ext>
                </a:extLst>
              </a:tr>
              <a:tr h="236692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1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Company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endParaRPr lang="en-IN" sz="1100" b="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7095805"/>
                  </a:ext>
                </a:extLst>
              </a:tr>
              <a:tr h="591730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2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Contact Person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 algn="l">
                        <a:buAutoNum type="arabicPeriod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Name                          :</a:t>
                      </a:r>
                    </a:p>
                    <a:p>
                      <a:pPr marL="228600" indent="-228600" algn="l">
                        <a:buAutoNum type="arabicPeriod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Mobile &amp; Landline      :    </a:t>
                      </a:r>
                    </a:p>
                    <a:p>
                      <a:pPr marL="228600" indent="-228600" algn="l">
                        <a:buAutoNum type="arabicPeriod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Email                           :</a:t>
                      </a:r>
                    </a:p>
                    <a:p>
                      <a:pPr marL="228600" indent="-228600" algn="l">
                        <a:buAutoNum type="arabicPeriod"/>
                      </a:pPr>
                      <a:endParaRPr lang="en-IN" sz="1100" b="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0296849"/>
                  </a:ext>
                </a:extLst>
              </a:tr>
              <a:tr h="461549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3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Segment Category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 algn="l">
                        <a:buFont typeface="Wingdings" panose="05000000000000000000" pitchFamily="2" charset="2"/>
                        <a:buChar char="q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Chemicals</a:t>
                      </a:r>
                    </a:p>
                    <a:p>
                      <a:pPr marL="228600" indent="-228600" algn="l">
                        <a:buFont typeface="Wingdings" panose="05000000000000000000" pitchFamily="2" charset="2"/>
                        <a:buChar char="q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Petrochemicals</a:t>
                      </a:r>
                    </a:p>
                    <a:p>
                      <a:pPr marL="228600" indent="-228600" algn="l">
                        <a:buFont typeface="Wingdings" panose="05000000000000000000" pitchFamily="2" charset="2"/>
                        <a:buChar char="q"/>
                      </a:pPr>
                      <a:endParaRPr lang="en-IN" sz="1100" b="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1001766"/>
                  </a:ext>
                </a:extLst>
              </a:tr>
              <a:tr h="1017775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4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de-DE" sz="1400" b="0" u="sng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Impact through skill development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Why should your company be considered for this award?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The number of training centres that are established/ upgraded to deliver the required skills training.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Assessment and certification mechanisms that is established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The number of qualified trainers, assessors and quality assurance experts that are available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What is the ratio of candidates trained and their placement 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Other relevant activities (if any).</a:t>
                      </a:r>
                    </a:p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1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                                                                                                                                                                       (up to 1000 words)</a:t>
                      </a:r>
                      <a:endParaRPr lang="en-IN" sz="1100" b="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228600" indent="-228600" algn="l">
                        <a:buAutoNum type="arabicPeriod"/>
                      </a:pPr>
                      <a:endParaRPr lang="en-IN" sz="1100" b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8490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75569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5A8DC3-5AC4-4E54-A23F-3D776EA6E7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IN" dirty="0">
                <a:solidFill>
                  <a:schemeClr val="tx1"/>
                </a:solidFill>
              </a:rPr>
              <a:t>13. Excellence in Sub Sector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0F21D0A-F24E-42EE-BDE1-3DD48CCD02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35192"/>
              </p:ext>
            </p:extLst>
          </p:nvPr>
        </p:nvGraphicFramePr>
        <p:xfrm>
          <a:off x="620986" y="1272301"/>
          <a:ext cx="8881423" cy="51859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433">
                  <a:extLst>
                    <a:ext uri="{9D8B030D-6E8A-4147-A177-3AD203B41FA5}">
                      <a16:colId xmlns:a16="http://schemas.microsoft.com/office/drawing/2014/main" val="3734439996"/>
                    </a:ext>
                  </a:extLst>
                </a:gridCol>
                <a:gridCol w="1781666">
                  <a:extLst>
                    <a:ext uri="{9D8B030D-6E8A-4147-A177-3AD203B41FA5}">
                      <a16:colId xmlns:a16="http://schemas.microsoft.com/office/drawing/2014/main" val="2754116927"/>
                    </a:ext>
                  </a:extLst>
                </a:gridCol>
                <a:gridCol w="1030664">
                  <a:extLst>
                    <a:ext uri="{9D8B030D-6E8A-4147-A177-3AD203B41FA5}">
                      <a16:colId xmlns:a16="http://schemas.microsoft.com/office/drawing/2014/main" val="3964258268"/>
                    </a:ext>
                  </a:extLst>
                </a:gridCol>
                <a:gridCol w="2296998">
                  <a:extLst>
                    <a:ext uri="{9D8B030D-6E8A-4147-A177-3AD203B41FA5}">
                      <a16:colId xmlns:a16="http://schemas.microsoft.com/office/drawing/2014/main" val="2256545132"/>
                    </a:ext>
                  </a:extLst>
                </a:gridCol>
                <a:gridCol w="515332">
                  <a:extLst>
                    <a:ext uri="{9D8B030D-6E8A-4147-A177-3AD203B41FA5}">
                      <a16:colId xmlns:a16="http://schemas.microsoft.com/office/drawing/2014/main" val="265716351"/>
                    </a:ext>
                  </a:extLst>
                </a:gridCol>
                <a:gridCol w="2812330">
                  <a:extLst>
                    <a:ext uri="{9D8B030D-6E8A-4147-A177-3AD203B41FA5}">
                      <a16:colId xmlns:a16="http://schemas.microsoft.com/office/drawing/2014/main" val="325344206"/>
                    </a:ext>
                  </a:extLst>
                </a:gridCol>
              </a:tblGrid>
              <a:tr h="233273">
                <a:tc gridSpan="2">
                  <a:txBody>
                    <a:bodyPr/>
                    <a:lstStyle/>
                    <a:p>
                      <a:pPr algn="l"/>
                      <a:r>
                        <a:rPr lang="en-IN" sz="14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Questionnaire</a:t>
                      </a: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N" sz="110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endParaRPr lang="en-IN" sz="110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3413194"/>
                  </a:ext>
                </a:extLst>
              </a:tr>
              <a:tr h="233273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1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Company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endParaRPr lang="en-IN" sz="1100" b="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095805"/>
                  </a:ext>
                </a:extLst>
              </a:tr>
              <a:tr h="583183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2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Contact Person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228600" indent="-228600" algn="l">
                        <a:buAutoNum type="arabicPeriod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Name                          :</a:t>
                      </a:r>
                    </a:p>
                    <a:p>
                      <a:pPr marL="228600" indent="-228600" algn="l">
                        <a:buAutoNum type="arabicPeriod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Mobile &amp; Landline      :    </a:t>
                      </a:r>
                    </a:p>
                    <a:p>
                      <a:pPr marL="228600" indent="-228600" algn="l">
                        <a:buAutoNum type="arabicPeriod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Email                           :</a:t>
                      </a:r>
                    </a:p>
                    <a:p>
                      <a:pPr marL="228600" indent="-228600" algn="l">
                        <a:buAutoNum type="arabicPeriod"/>
                      </a:pPr>
                      <a:endParaRPr lang="en-IN" sz="1100" b="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296849"/>
                  </a:ext>
                </a:extLst>
              </a:tr>
              <a:tr h="583183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3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Segment Category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228600" indent="-228600" algn="l">
                        <a:buFont typeface="Wingdings" panose="05000000000000000000" pitchFamily="2" charset="2"/>
                        <a:buChar char="q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Agrochemicals</a:t>
                      </a:r>
                    </a:p>
                    <a:p>
                      <a:pPr marL="228600" indent="-228600" algn="l">
                        <a:buFont typeface="Wingdings" panose="05000000000000000000" pitchFamily="2" charset="2"/>
                        <a:buChar char="q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Plastics, Polymers &amp; Polymer compounding chemicals</a:t>
                      </a:r>
                    </a:p>
                    <a:p>
                      <a:pPr marL="228600" indent="-228600" algn="l">
                        <a:buFont typeface="Wingdings" panose="05000000000000000000" pitchFamily="2" charset="2"/>
                        <a:buChar char="q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Construction Chemicals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228600" indent="-228600" algn="l">
                        <a:buFont typeface="Wingdings" panose="05000000000000000000" pitchFamily="2" charset="2"/>
                        <a:buChar char="q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Chlor Alkali</a:t>
                      </a:r>
                    </a:p>
                    <a:p>
                      <a:pPr marL="228600" indent="-228600" algn="l">
                        <a:buFont typeface="Wingdings" panose="05000000000000000000" pitchFamily="2" charset="2"/>
                        <a:buChar char="q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Pigments, Dyes &amp; Dyestuffs</a:t>
                      </a:r>
                    </a:p>
                    <a:p>
                      <a:pPr marL="228600" indent="-228600" algn="l">
                        <a:buFont typeface="Wingdings" panose="05000000000000000000" pitchFamily="2" charset="2"/>
                        <a:buChar char="q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MSME (&lt;Rs 250 cr turnover)</a:t>
                      </a:r>
                    </a:p>
                    <a:p>
                      <a:pPr marL="228600" indent="-228600" algn="l">
                        <a:buFont typeface="Wingdings" panose="05000000000000000000" pitchFamily="2" charset="2"/>
                        <a:buChar char="q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Start-up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001766"/>
                  </a:ext>
                </a:extLst>
              </a:tr>
              <a:tr h="489874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4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de-DE" sz="1400" b="0" u="sng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Excellence in Sub Sector</a:t>
                      </a:r>
                    </a:p>
                    <a:p>
                      <a:pPr marL="285750" indent="-285750" algn="l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Describe the aspect / item / project / initiative in which you have shown excellence.                                  </a:t>
                      </a:r>
                      <a:r>
                        <a:rPr lang="en-IN" sz="1100" b="0" i="1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(up to 250 words)</a:t>
                      </a:r>
                      <a:endParaRPr lang="en-IN" sz="1100" b="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277250"/>
                  </a:ext>
                </a:extLst>
              </a:tr>
              <a:tr h="489874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5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de-DE" sz="1400" b="0" u="sng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Challenges Addressed</a:t>
                      </a:r>
                    </a:p>
                    <a:p>
                      <a:pPr marL="285750" indent="-285750" algn="l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Describe the challenge / situation that is addressed.  </a:t>
                      </a:r>
                      <a:r>
                        <a:rPr lang="en-IN" sz="1100" b="0" i="1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                                                                                       (up to 250 words)</a:t>
                      </a:r>
                      <a:endParaRPr lang="en-IN" sz="1100" b="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4822038"/>
                  </a:ext>
                </a:extLst>
              </a:tr>
              <a:tr h="746475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6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de-DE" sz="1400" b="0" u="sng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Impact and benefits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What is the impact or benefit for your company, customers, environment, society?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What is the benefit / opportunity in  INR crore</a:t>
                      </a:r>
                    </a:p>
                    <a:p>
                      <a:pPr marL="285750" indent="-285750" algn="l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What are the intangible benefits  </a:t>
                      </a:r>
                      <a:r>
                        <a:rPr lang="en-IN" sz="1100" b="0" i="1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                                                                                                                            (up to 750 words)</a:t>
                      </a:r>
                      <a:endParaRPr lang="en-IN" sz="1100" b="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755102"/>
                  </a:ext>
                </a:extLst>
              </a:tr>
              <a:tr h="968084">
                <a:tc>
                  <a:txBody>
                    <a:bodyPr/>
                    <a:lstStyle/>
                    <a:p>
                      <a:endParaRPr lang="en-IN" sz="1100" b="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de-DE" sz="1400" b="0" u="sng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Excellence topics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Increase in turnover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Export performance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Import substitution</a:t>
                      </a:r>
                      <a:r>
                        <a:rPr lang="en-IN" sz="1100" b="0" i="1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                                                                                                                                                                       </a:t>
                      </a:r>
                      <a:endParaRPr lang="en-IN" sz="1100" b="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Innovation in marketing / sales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228600" indent="-228600" algn="l">
                        <a:buAutoNum type="arabicPeriod"/>
                      </a:pPr>
                      <a:endParaRPr lang="en-IN" sz="1100" b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N" sz="1100" b="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Investment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Quality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Corporate social responsibility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Employment generation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Recycle / Circular economy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HR processes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endParaRPr lang="en-IN" sz="110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Digitization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Logistics improvement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Cost reduction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Font typeface="EYInterstate Light" panose="02000506000000020004" pitchFamily="2" charset="0"/>
                        <a:buChar char="•"/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Competitiveness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87255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42887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5A8DC3-5AC4-4E54-A23F-3D776EA6E7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IN" dirty="0">
                <a:solidFill>
                  <a:schemeClr val="tx1"/>
                </a:solidFill>
              </a:rPr>
              <a:t>14. Award for Company of the Year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0F21D0A-F24E-42EE-BDE1-3DD48CCD02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0160003"/>
              </p:ext>
            </p:extLst>
          </p:nvPr>
        </p:nvGraphicFramePr>
        <p:xfrm>
          <a:off x="620986" y="1272301"/>
          <a:ext cx="8881423" cy="38143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433">
                  <a:extLst>
                    <a:ext uri="{9D8B030D-6E8A-4147-A177-3AD203B41FA5}">
                      <a16:colId xmlns:a16="http://schemas.microsoft.com/office/drawing/2014/main" val="3734439996"/>
                    </a:ext>
                  </a:extLst>
                </a:gridCol>
                <a:gridCol w="1781666">
                  <a:extLst>
                    <a:ext uri="{9D8B030D-6E8A-4147-A177-3AD203B41FA5}">
                      <a16:colId xmlns:a16="http://schemas.microsoft.com/office/drawing/2014/main" val="2754116927"/>
                    </a:ext>
                  </a:extLst>
                </a:gridCol>
                <a:gridCol w="3327662">
                  <a:extLst>
                    <a:ext uri="{9D8B030D-6E8A-4147-A177-3AD203B41FA5}">
                      <a16:colId xmlns:a16="http://schemas.microsoft.com/office/drawing/2014/main" val="3964258268"/>
                    </a:ext>
                  </a:extLst>
                </a:gridCol>
                <a:gridCol w="3327662">
                  <a:extLst>
                    <a:ext uri="{9D8B030D-6E8A-4147-A177-3AD203B41FA5}">
                      <a16:colId xmlns:a16="http://schemas.microsoft.com/office/drawing/2014/main" val="265716351"/>
                    </a:ext>
                  </a:extLst>
                </a:gridCol>
              </a:tblGrid>
              <a:tr h="236692">
                <a:tc gridSpan="2">
                  <a:txBody>
                    <a:bodyPr/>
                    <a:lstStyle/>
                    <a:p>
                      <a:pPr algn="l"/>
                      <a:r>
                        <a:rPr lang="en-IN" sz="14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Questionnaire</a:t>
                      </a: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N" sz="110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en-IN" sz="110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3413194"/>
                  </a:ext>
                </a:extLst>
              </a:tr>
              <a:tr h="236692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1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Company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endParaRPr lang="en-IN" sz="1100" b="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095805"/>
                  </a:ext>
                </a:extLst>
              </a:tr>
              <a:tr h="591730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2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Contact Person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228600" indent="-228600" algn="l">
                        <a:buAutoNum type="arabicPeriod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Name                          :</a:t>
                      </a:r>
                    </a:p>
                    <a:p>
                      <a:pPr marL="228600" indent="-228600" algn="l">
                        <a:buAutoNum type="arabicPeriod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Mobile &amp; Landline      :    </a:t>
                      </a:r>
                    </a:p>
                    <a:p>
                      <a:pPr marL="228600" indent="-228600" algn="l">
                        <a:buAutoNum type="arabicPeriod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Email                           :</a:t>
                      </a:r>
                    </a:p>
                    <a:p>
                      <a:pPr marL="228600" indent="-228600" algn="l">
                        <a:buAutoNum type="arabicPeriod"/>
                      </a:pPr>
                      <a:endParaRPr lang="en-IN" sz="1100" b="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296849"/>
                  </a:ext>
                </a:extLst>
              </a:tr>
              <a:tr h="461549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3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Segment Category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 algn="l">
                        <a:buFont typeface="Wingdings" panose="05000000000000000000" pitchFamily="2" charset="2"/>
                        <a:buChar char="q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Chemical</a:t>
                      </a:r>
                    </a:p>
                    <a:p>
                      <a:pPr marL="228600" indent="-228600" algn="l">
                        <a:buFont typeface="Wingdings" panose="05000000000000000000" pitchFamily="2" charset="2"/>
                        <a:buChar char="q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Petrochemical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 algn="l">
                        <a:buFont typeface="Wingdings" panose="05000000000000000000" pitchFamily="2" charset="2"/>
                        <a:buChar char="q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FY 19 turnover &lt;Rs 500 cr</a:t>
                      </a:r>
                    </a:p>
                    <a:p>
                      <a:pPr marL="228600" indent="-228600" algn="l">
                        <a:buFont typeface="Wingdings" panose="05000000000000000000" pitchFamily="2" charset="2"/>
                        <a:buChar char="q"/>
                      </a:pPr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FY 19 turnover &gt;= Rs 500 cr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1001766"/>
                  </a:ext>
                </a:extLst>
              </a:tr>
              <a:tr h="1017775">
                <a:tc>
                  <a:txBody>
                    <a:bodyPr/>
                    <a:lstStyle/>
                    <a:p>
                      <a:r>
                        <a:rPr lang="en-IN" sz="1100" b="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4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de-DE" sz="1400" b="0" u="sng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Company of the Year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IN" sz="1100" i="1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Why should your company be considered for this award?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IN" sz="1100" i="1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What are the novel acts your company has done to contribute towards the well-being of society through CSR or Social Contribution?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100" i="1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W</a:t>
                      </a:r>
                      <a:r>
                        <a:rPr lang="en-IN" sz="1100" i="1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hat percentage of your revenue is spent on CSR?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IN" sz="1100" i="1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Does your company holds a unique position in the market (in terms of product, service and technology)? Please provide details.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IN" sz="1100" i="1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What has been the Net Sales and Earnings Before Interest, Tax, Depreciation and Amortisation (EBITDA) for last 5 years (in INR Crores). Also, please provide the annual report of your company for last 5 years.</a:t>
                      </a:r>
                    </a:p>
                    <a:p>
                      <a:pPr marL="285750" indent="-285750" algn="just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IN" sz="1100" i="1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Please provide the CSR spends for the last 5 years (in INR Crores).</a:t>
                      </a:r>
                    </a:p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i="0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 </a:t>
                      </a:r>
                    </a:p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100" b="0" i="1" dirty="0">
                          <a:solidFill>
                            <a:schemeClr val="tx1"/>
                          </a:solidFill>
                          <a:latin typeface="EYInterstate Light" panose="02000506000000020004" pitchFamily="2" charset="0"/>
                        </a:rPr>
                        <a:t>                                                                                                                                                                       (up to 1000 words)</a:t>
                      </a:r>
                      <a:endParaRPr lang="en-IN" sz="1100" b="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N" sz="1100" b="0" i="0" dirty="0">
                        <a:solidFill>
                          <a:schemeClr val="tx1"/>
                        </a:solidFill>
                        <a:latin typeface="EYInterstate Light" panose="02000506000000020004" pitchFamily="2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2772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57493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936754" y="5023430"/>
            <a:ext cx="3122133" cy="1407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0" rIns="36576" bIns="36576" numCol="1" anchor="t" anchorCtr="0" compatLnSpc="1">
            <a:prstTxWarp prst="textNoShape">
              <a:avLst/>
            </a:prstTxWarp>
          </a:bodyPr>
          <a:lstStyle/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sz="1200" b="1" u="sng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Ms. Rinky Sharma / Mr. Saumak Mitra</a:t>
            </a:r>
            <a:endParaRPr lang="en-US" sz="1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Sr. Assistant Director / Assistant Director</a:t>
            </a: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Federation House, 1, Tansen Marg</a:t>
            </a: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New Delhi- 110001. INDIA</a:t>
            </a:r>
            <a:br>
              <a:rPr lang="en-US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Tel:+91 11 23487473 / 474</a:t>
            </a:r>
            <a:br>
              <a:rPr lang="en-US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Email:cpc@ficci.com</a:t>
            </a:r>
            <a:endParaRPr lang="en-US" sz="1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4000" y="4940305"/>
            <a:ext cx="13372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Arial" pitchFamily="34" charset="0"/>
                <a:cs typeface="Arial" pitchFamily="34" charset="0"/>
              </a:rPr>
              <a:t>Contacts : </a:t>
            </a:r>
          </a:p>
        </p:txBody>
      </p:sp>
      <p:sp>
        <p:nvSpPr>
          <p:cNvPr id="24" name="Rectangle 6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419814" y="893460"/>
            <a:ext cx="3108325" cy="166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l" defTabSz="330200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US" altLang="de-DE" sz="1200" b="1" dirty="0">
                <a:latin typeface="Arial"/>
                <a:cs typeface="Arial" pitchFamily="34" charset="0"/>
              </a:rPr>
              <a:t>MANOJ MEHTA</a:t>
            </a:r>
          </a:p>
        </p:txBody>
      </p:sp>
      <p:cxnSp>
        <p:nvCxnSpPr>
          <p:cNvPr id="31" name="Straight Connector 30"/>
          <p:cNvCxnSpPr/>
          <p:nvPr/>
        </p:nvCxnSpPr>
        <p:spPr>
          <a:xfrm>
            <a:off x="5419814" y="1156577"/>
            <a:ext cx="3108325" cy="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7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82917" y="1214696"/>
            <a:ext cx="2940049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l" defTabSz="330200">
              <a:spcBef>
                <a:spcPct val="10000"/>
              </a:spcBef>
              <a:spcAft>
                <a:spcPct val="10000"/>
              </a:spcAft>
              <a:buFontTx/>
              <a:buNone/>
            </a:pPr>
            <a:r>
              <a:rPr kumimoji="1" lang="en-US" sz="1100" dirty="0">
                <a:latin typeface="Arial"/>
                <a:cs typeface="Arial"/>
              </a:rPr>
              <a:t>Head- Chemicals and  Petrochemicals</a:t>
            </a:r>
          </a:p>
        </p:txBody>
      </p:sp>
      <p:sp>
        <p:nvSpPr>
          <p:cNvPr id="42" name="Rectangle 2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82831" y="1400970"/>
            <a:ext cx="3544888" cy="372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l" defTabSz="330200">
              <a:spcBef>
                <a:spcPct val="10000"/>
              </a:spcBef>
              <a:spcAft>
                <a:spcPct val="10000"/>
              </a:spcAft>
              <a:buFontTx/>
              <a:buNone/>
              <a:tabLst>
                <a:tab pos="765175" algn="l"/>
              </a:tabLst>
            </a:pPr>
            <a:r>
              <a:rPr kumimoji="1" lang="en-US" sz="1100" dirty="0">
                <a:latin typeface="Arial"/>
                <a:cs typeface="Arial"/>
              </a:rPr>
              <a:t>Phone:	+91 11 23487473 / 474</a:t>
            </a:r>
          </a:p>
          <a:p>
            <a:pPr algn="l" defTabSz="330200">
              <a:spcBef>
                <a:spcPct val="10000"/>
              </a:spcBef>
              <a:spcAft>
                <a:spcPct val="10000"/>
              </a:spcAft>
              <a:buFontTx/>
              <a:buNone/>
              <a:tabLst>
                <a:tab pos="765175" algn="l"/>
              </a:tabLst>
            </a:pPr>
            <a:r>
              <a:rPr kumimoji="1" lang="en-US" sz="1100" dirty="0">
                <a:latin typeface="Arial"/>
                <a:cs typeface="Arial"/>
              </a:rPr>
              <a:t>e-mail: 	cpc@ficci.com</a:t>
            </a:r>
          </a:p>
        </p:txBody>
      </p:sp>
      <p:pic>
        <p:nvPicPr>
          <p:cNvPr id="15362" name="Picture 2" descr="D:\User Profile\user.pharma\Desktop\manoj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5209" y="1193441"/>
            <a:ext cx="81915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Slide Number Placeholder 1"/>
          <p:cNvSpPr txBox="1">
            <a:spLocks/>
          </p:cNvSpPr>
          <p:nvPr/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/>
          <a:lstStyle>
            <a:defPPr>
              <a:defRPr lang="en-IN"/>
            </a:defPPr>
            <a:lvl1pPr algn="ctr" rtl="0" eaLnBrk="0" fontAlgn="base" hangingPunct="0">
              <a:spcBef>
                <a:spcPct val="50000"/>
              </a:spcBef>
              <a:spcAft>
                <a:spcPct val="0"/>
              </a:spcAft>
              <a:buFont typeface="Times New Roman" pitchFamily="18" charset="0"/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50000"/>
              </a:spcBef>
              <a:spcAft>
                <a:spcPct val="0"/>
              </a:spcAft>
              <a:buFont typeface="Times New Roman" pitchFamily="18" charset="0"/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50000"/>
              </a:spcBef>
              <a:spcAft>
                <a:spcPct val="0"/>
              </a:spcAft>
              <a:buFont typeface="Times New Roman" pitchFamily="18" charset="0"/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50000"/>
              </a:spcBef>
              <a:spcAft>
                <a:spcPct val="0"/>
              </a:spcAft>
              <a:buFont typeface="Times New Roman" pitchFamily="18" charset="0"/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50000"/>
              </a:spcBef>
              <a:spcAft>
                <a:spcPct val="0"/>
              </a:spcAft>
              <a:buFont typeface="Times New Roman" pitchFamily="18" charset="0"/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5406F8CE-2A56-4209-A877-AABD5F5C8D92}" type="slidenum">
              <a:rPr lang="en-IN" smtClean="0"/>
              <a:pPr/>
              <a:t>24</a:t>
            </a:fld>
            <a:endParaRPr lang="en-IN" dirty="0"/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9C20A8F5-055E-468F-9D70-FCD199E508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9323" y="872034"/>
            <a:ext cx="854600" cy="85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6">
            <a:extLst>
              <a:ext uri="{FF2B5EF4-FFF2-40B4-BE49-F238E27FC236}">
                <a16:creationId xmlns:a16="http://schemas.microsoft.com/office/drawing/2014/main" id="{2F242FD5-3974-4A17-B828-DCEC178D6D4F}"/>
              </a:ext>
            </a:extLst>
          </p:cNvPr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419814" y="2741113"/>
            <a:ext cx="3108325" cy="166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l" defTabSz="330200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US" altLang="de-DE" sz="1200" b="1" dirty="0">
                <a:latin typeface="Arial"/>
                <a:cs typeface="Arial" pitchFamily="34" charset="0"/>
              </a:rPr>
              <a:t>Anurag Singh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FC42C60-3272-48AF-8E23-57F1032E5C20}"/>
              </a:ext>
            </a:extLst>
          </p:cNvPr>
          <p:cNvCxnSpPr/>
          <p:nvPr/>
        </p:nvCxnSpPr>
        <p:spPr>
          <a:xfrm>
            <a:off x="5419814" y="3004230"/>
            <a:ext cx="3108325" cy="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7">
            <a:extLst>
              <a:ext uri="{FF2B5EF4-FFF2-40B4-BE49-F238E27FC236}">
                <a16:creationId xmlns:a16="http://schemas.microsoft.com/office/drawing/2014/main" id="{6A822268-16D1-4E1B-9835-F2D3F97C9DE0}"/>
              </a:ext>
            </a:extLst>
          </p:cNvPr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382917" y="3062349"/>
            <a:ext cx="2940049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l" defTabSz="330200">
              <a:spcBef>
                <a:spcPct val="10000"/>
              </a:spcBef>
              <a:spcAft>
                <a:spcPct val="10000"/>
              </a:spcAft>
              <a:buFontTx/>
              <a:buNone/>
            </a:pPr>
            <a:r>
              <a:rPr kumimoji="1" lang="en-US" sz="1100" dirty="0">
                <a:latin typeface="Arial"/>
                <a:cs typeface="Arial"/>
              </a:rPr>
              <a:t>Project Director</a:t>
            </a:r>
          </a:p>
        </p:txBody>
      </p:sp>
      <p:sp>
        <p:nvSpPr>
          <p:cNvPr id="16" name="Rectangle 25">
            <a:extLst>
              <a:ext uri="{FF2B5EF4-FFF2-40B4-BE49-F238E27FC236}">
                <a16:creationId xmlns:a16="http://schemas.microsoft.com/office/drawing/2014/main" id="{3495FB0D-E2FC-4D9F-95AA-4051747AE3B7}"/>
              </a:ext>
            </a:extLst>
          </p:cNvPr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382831" y="3248623"/>
            <a:ext cx="3544888" cy="372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l" defTabSz="330200">
              <a:spcBef>
                <a:spcPct val="10000"/>
              </a:spcBef>
              <a:spcAft>
                <a:spcPct val="10000"/>
              </a:spcAft>
              <a:buFontTx/>
              <a:buNone/>
              <a:tabLst>
                <a:tab pos="765175" algn="l"/>
              </a:tabLst>
            </a:pPr>
            <a:r>
              <a:rPr kumimoji="1" lang="en-US" sz="1100" dirty="0">
                <a:latin typeface="Arial"/>
                <a:cs typeface="Arial"/>
              </a:rPr>
              <a:t>Phone:	+91 124 4434655</a:t>
            </a:r>
          </a:p>
          <a:p>
            <a:pPr algn="l" defTabSz="330200">
              <a:spcBef>
                <a:spcPct val="10000"/>
              </a:spcBef>
              <a:spcAft>
                <a:spcPct val="10000"/>
              </a:spcAft>
              <a:buFontTx/>
              <a:buNone/>
              <a:tabLst>
                <a:tab pos="765175" algn="l"/>
              </a:tabLst>
            </a:pPr>
            <a:r>
              <a:rPr kumimoji="1" lang="en-US" sz="1100" dirty="0">
                <a:latin typeface="Arial"/>
                <a:cs typeface="Arial"/>
              </a:rPr>
              <a:t>e-mail: 	anurag3.singh@in.ey.com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93D72C-1F50-4D4C-A62A-594FA6F3C86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5209" y="2749496"/>
            <a:ext cx="990600" cy="990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F76FC9C-0465-4B8B-821A-A852921341D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996" y="2972952"/>
            <a:ext cx="583200" cy="59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84020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AeNO7l6DUE2tkW8x4Mb44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nGCT75Wp4U2mlRV3ROcTD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AsdwE1gYUWhA8WBwhcVX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AeNO7l6DUE2tkW8x4Mb44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nGCT75Wp4U2mlRV3ROcTDQ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AsdwE1gYUWhA8WBwhcVXA"/>
</p:tagLst>
</file>

<file path=ppt/theme/theme1.xml><?xml version="1.0" encoding="utf-8"?>
<a:theme xmlns:a="http://schemas.openxmlformats.org/drawingml/2006/main" name="blank">
  <a:themeElements>
    <a:clrScheme name="Custom 1">
      <a:dk1>
        <a:srgbClr val="000000"/>
      </a:dk1>
      <a:lt1>
        <a:srgbClr val="FFFFFF"/>
      </a:lt1>
      <a:dk2>
        <a:srgbClr val="0F243E"/>
      </a:dk2>
      <a:lt2>
        <a:srgbClr val="FFFFFF"/>
      </a:lt2>
      <a:accent1>
        <a:srgbClr val="0F243E"/>
      </a:accent1>
      <a:accent2>
        <a:srgbClr val="256885"/>
      </a:accent2>
      <a:accent3>
        <a:srgbClr val="BDDEED"/>
      </a:accent3>
      <a:accent4>
        <a:srgbClr val="193B61"/>
      </a:accent4>
      <a:accent5>
        <a:srgbClr val="5FAFD3"/>
      </a:accent5>
      <a:accent6>
        <a:srgbClr val="000000"/>
      </a:accent6>
      <a:hlink>
        <a:srgbClr val="DCE6F2"/>
      </a:hlink>
      <a:folHlink>
        <a:srgbClr val="800080"/>
      </a:folHlink>
    </a:clrScheme>
    <a:fontScheme name="TSM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blank">
  <a:themeElements>
    <a:clrScheme name="2_Standard format for ppt_tsm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2_Standard format for ppt_tsm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DDDDDD"/>
            </a:gs>
            <a:gs pos="50000">
              <a:srgbClr val="FFFFFF"/>
            </a:gs>
            <a:gs pos="100000">
              <a:srgbClr val="DDDDDD"/>
            </a:gs>
          </a:gsLst>
          <a:lin ang="5400000" scaled="1"/>
        </a:gra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 typeface="Times New Roman" pitchFamily="18" charset="0"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DDDDDD"/>
            </a:gs>
            <a:gs pos="50000">
              <a:srgbClr val="FFFFFF"/>
            </a:gs>
            <a:gs pos="100000">
              <a:srgbClr val="DDDDDD"/>
            </a:gs>
          </a:gsLst>
          <a:lin ang="5400000" scaled="1"/>
        </a:gra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 typeface="Times New Roman" pitchFamily="18" charset="0"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Standard format for ppt_tsm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 format for ppt_tsmg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andard format for ppt_tsmg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 format for ppt_tsmg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 format for ppt_tsm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 format for ppt_tsm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 format for ppt_tsm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5331</TotalTime>
  <Words>3157</Words>
  <Application>Microsoft Office PowerPoint</Application>
  <PresentationFormat>A4 Paper (210x297 mm)</PresentationFormat>
  <Paragraphs>570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25</vt:i4>
      </vt:variant>
    </vt:vector>
  </HeadingPairs>
  <TitlesOfParts>
    <vt:vector size="36" baseType="lpstr">
      <vt:lpstr>Arial</vt:lpstr>
      <vt:lpstr>Calibri</vt:lpstr>
      <vt:lpstr>Calibri Light</vt:lpstr>
      <vt:lpstr>EYInterstate Light</vt:lpstr>
      <vt:lpstr>Monotype Sorts</vt:lpstr>
      <vt:lpstr>Times New Roman</vt:lpstr>
      <vt:lpstr>Webdings</vt:lpstr>
      <vt:lpstr>Wingdings</vt:lpstr>
      <vt:lpstr>blank</vt:lpstr>
      <vt:lpstr>1_blank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TATA Strategic Management Group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Manish Ratna</dc:creator>
  <dc:description>Version dated: 12-12-2008</dc:description>
  <cp:lastModifiedBy>User Pharma</cp:lastModifiedBy>
  <cp:revision>183</cp:revision>
  <cp:lastPrinted>2002-07-12T10:48:34Z</cp:lastPrinted>
  <dcterms:created xsi:type="dcterms:W3CDTF">2017-01-23T13:32:03Z</dcterms:created>
  <dcterms:modified xsi:type="dcterms:W3CDTF">2019-09-05T10:35:33Z</dcterms:modified>
</cp:coreProperties>
</file>