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314" r:id="rId3"/>
    <p:sldId id="312" r:id="rId4"/>
    <p:sldId id="306" r:id="rId5"/>
    <p:sldId id="307" r:id="rId6"/>
    <p:sldId id="313" r:id="rId7"/>
    <p:sldId id="264" r:id="rId8"/>
    <p:sldId id="258" r:id="rId9"/>
    <p:sldId id="345" r:id="rId10"/>
    <p:sldId id="331" r:id="rId11"/>
    <p:sldId id="332" r:id="rId12"/>
    <p:sldId id="334" r:id="rId13"/>
    <p:sldId id="333" r:id="rId14"/>
    <p:sldId id="335" r:id="rId15"/>
    <p:sldId id="337" r:id="rId16"/>
    <p:sldId id="336" r:id="rId17"/>
    <p:sldId id="338" r:id="rId18"/>
    <p:sldId id="341" r:id="rId19"/>
    <p:sldId id="347" r:id="rId20"/>
    <p:sldId id="310" r:id="rId21"/>
    <p:sldId id="308" r:id="rId22"/>
    <p:sldId id="346" r:id="rId23"/>
    <p:sldId id="262" r:id="rId24"/>
    <p:sldId id="287" r:id="rId25"/>
    <p:sldId id="276" r:id="rId26"/>
    <p:sldId id="339" r:id="rId27"/>
    <p:sldId id="340" r:id="rId28"/>
    <p:sldId id="288" r:id="rId29"/>
    <p:sldId id="319" r:id="rId30"/>
    <p:sldId id="305" r:id="rId31"/>
    <p:sldId id="267" r:id="rId32"/>
    <p:sldId id="328" r:id="rId33"/>
    <p:sldId id="329" r:id="rId34"/>
    <p:sldId id="342" r:id="rId35"/>
    <p:sldId id="272" r:id="rId36"/>
    <p:sldId id="290" r:id="rId37"/>
    <p:sldId id="304" r:id="rId38"/>
    <p:sldId id="275" r:id="rId3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4846"/>
    <a:srgbClr val="004D86"/>
    <a:srgbClr val="26CFE6"/>
    <a:srgbClr val="010C75"/>
    <a:srgbClr val="001BE2"/>
    <a:srgbClr val="000E7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5" d="100"/>
          <a:sy n="65" d="100"/>
        </p:scale>
        <p:origin x="-145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892" y="-108"/>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058FAA4F-0DF4-4096-BDD5-8A6EB96C153E}" type="datetimeFigureOut">
              <a:rPr lang="en-US" smtClean="0"/>
              <a:pPr/>
              <a:t>9/5/2019</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6A90D614-6365-475E-A155-C5E32496DE82}"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939A01EB-A975-4197-8D51-727BC303D43E}" type="datetimeFigureOut">
              <a:rPr lang="en-US" smtClean="0"/>
              <a:pPr/>
              <a:t>9/5/2019</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2CEA3CB6-5640-4CD3-B818-FE4A08D70A4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EA3CB6-5640-4CD3-B818-FE4A08D70A4A}" type="slidenum">
              <a:rPr lang="en-US" smtClean="0"/>
              <a:pPr/>
              <a:t>37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Autofit/>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D3E76E-C4F3-4DEA-8366-2B5427742A64}" type="datetime1">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8EC29-4724-4F8D-9BDE-58B66038DA0D}" type="datetime1">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D3C2E-8C08-4B2C-AFAB-7014AE05B7CF}" type="datetime1">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1"/>
            <a:r>
              <a:rPr lang="en-US" dirty="0" smtClean="0"/>
              <a:t> </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3FC0F6-E437-4B9C-A18D-E70E26A851A9}" type="datetime1">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C9171C-532E-4407-908F-BC1739B2BEFE}" type="datetime1">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C8FE43-B8EB-405D-B3B9-1D2334AC83F6}" type="datetime1">
              <a:rPr lang="en-US" smtClean="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FC8B82-F79B-432B-A891-5899D109CE69}" type="datetime1">
              <a:rPr lang="en-US" smtClean="0"/>
              <a:t>9/5/2019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4E7F30-1469-4B97-A9DA-9EFACF0EF8E2}" type="datetime1">
              <a:rPr lang="en-US" smtClean="0"/>
              <a:t>9/5/2019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6A696-1AFD-4F52-AE11-CEE3AD4E594D}" type="datetime1">
              <a:rPr lang="en-US" smtClean="0"/>
              <a:t>9/5/2019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59C45-430C-4BDE-A4B0-18F92085ABBB}" type="datetime1">
              <a:rPr lang="en-US" smtClean="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C2DC2-7CD2-4904-BAAF-1E3B47552BD3}" type="datetime1">
              <a:rPr lang="en-US" smtClean="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E504-4331-4B81-8DA3-D5FAC2F8AFD7}" type="datetime1">
              <a:rPr lang="en-US" smtClean="0"/>
              <a:t>9/5/2019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CD6EB-E3E4-41F7-95A2-C79BA76F16D2}" type="slidenum">
              <a:rPr lang="en-US" smtClean="0"/>
              <a:pPr/>
              <a:t>‹#›</a:t>
            </a:fld>
            <a:endParaRPr lang="en-US" dirty="0"/>
          </a:p>
        </p:txBody>
      </p:sp>
      <p:pic>
        <p:nvPicPr>
          <p:cNvPr id="7" name="Picture 2" descr="logo"/>
          <p:cNvPicPr>
            <a:picLocks noChangeAspect="1" noChangeArrowheads="1"/>
          </p:cNvPicPr>
          <p:nvPr userDrawn="1"/>
        </p:nvPicPr>
        <p:blipFill>
          <a:blip r:embed="rId13" cstate="print"/>
          <a:srcRect/>
          <a:stretch>
            <a:fillRect/>
          </a:stretch>
        </p:blipFill>
        <p:spPr bwMode="auto">
          <a:xfrm>
            <a:off x="1" y="42895"/>
            <a:ext cx="1066799" cy="117630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000" b="1" u="sng"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71800"/>
            <a:ext cx="7772400" cy="1470025"/>
          </a:xfrm>
        </p:spPr>
        <p:txBody>
          <a:bodyPr/>
          <a:lstStyle/>
          <a:p>
            <a:pPr>
              <a:lnSpc>
                <a:spcPct val="150000"/>
              </a:lnSpc>
            </a:pPr>
            <a:r>
              <a:rPr lang="en-US" sz="3600" dirty="0" smtClean="0">
                <a:latin typeface="+mn-lt"/>
              </a:rPr>
              <a:t>HELICOPTERS IN </a:t>
            </a:r>
            <a:br>
              <a:rPr lang="en-US" sz="3600" dirty="0" smtClean="0">
                <a:latin typeface="+mn-lt"/>
              </a:rPr>
            </a:br>
            <a:r>
              <a:rPr lang="en-US" sz="3600" dirty="0" smtClean="0">
                <a:latin typeface="+mn-lt"/>
              </a:rPr>
              <a:t>EMERGENCY MEDICAL SERVICES </a:t>
            </a:r>
            <a:br>
              <a:rPr lang="en-US" sz="3600" dirty="0" smtClean="0">
                <a:latin typeface="+mn-lt"/>
              </a:rPr>
            </a:br>
            <a:r>
              <a:rPr lang="en-US" sz="3600" dirty="0" smtClean="0">
                <a:latin typeface="+mn-lt"/>
              </a:rPr>
              <a:t>CHALLENGES &amp; OPPORTUNITIES</a:t>
            </a:r>
            <a:r>
              <a:rPr lang="en-US" sz="3600" dirty="0" smtClean="0"/>
              <a:t/>
            </a:r>
            <a:br>
              <a:rPr lang="en-US" sz="3600" dirty="0" smtClean="0"/>
            </a:br>
            <a:endParaRPr lang="en-US" sz="3600" dirty="0">
              <a:latin typeface="Arial Rounded MT Bold"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STATISTICS </a:t>
            </a:r>
            <a:endParaRPr lang="en-US" dirty="0"/>
          </a:p>
        </p:txBody>
      </p:sp>
      <p:graphicFrame>
        <p:nvGraphicFramePr>
          <p:cNvPr id="4" name="Content Placeholder 3"/>
          <p:cNvGraphicFramePr>
            <a:graphicFrameLocks noGrp="1"/>
          </p:cNvGraphicFramePr>
          <p:nvPr>
            <p:ph idx="1"/>
          </p:nvPr>
        </p:nvGraphicFramePr>
        <p:xfrm>
          <a:off x="1143000" y="2590800"/>
          <a:ext cx="7291859" cy="1295400"/>
        </p:xfrm>
        <a:graphic>
          <a:graphicData uri="http://schemas.openxmlformats.org/drawingml/2006/table">
            <a:tbl>
              <a:tblPr firstRow="1" bandRow="1">
                <a:effectLst/>
                <a:tableStyleId>{5C22544A-7EE6-4342-B048-85BDC9FD1C3A}</a:tableStyleId>
              </a:tblPr>
              <a:tblGrid>
                <a:gridCol w="1551459"/>
                <a:gridCol w="1318741"/>
                <a:gridCol w="1435100"/>
                <a:gridCol w="1435100"/>
                <a:gridCol w="1551459"/>
              </a:tblGrid>
              <a:tr h="647700">
                <a:tc>
                  <a:txBody>
                    <a:bodyPr/>
                    <a:lstStyle/>
                    <a:p>
                      <a:pPr algn="ctr"/>
                      <a:r>
                        <a:rPr lang="en-US" sz="1800" dirty="0" smtClean="0">
                          <a:solidFill>
                            <a:srgbClr val="FFFF00"/>
                          </a:solidFill>
                        </a:rPr>
                        <a:t>YEAR</a:t>
                      </a:r>
                      <a:endParaRPr lang="en-US" sz="1800" dirty="0">
                        <a:solidFill>
                          <a:srgbClr val="FFFF00"/>
                        </a:solidFill>
                      </a:endParaRPr>
                    </a:p>
                  </a:txBody>
                  <a:tcPr>
                    <a:solidFill>
                      <a:schemeClr val="tx2">
                        <a:lumMod val="75000"/>
                      </a:schemeClr>
                    </a:solidFill>
                  </a:tcPr>
                </a:tc>
                <a:tc>
                  <a:txBody>
                    <a:bodyPr/>
                    <a:lstStyle/>
                    <a:p>
                      <a:pPr algn="ctr"/>
                      <a:r>
                        <a:rPr lang="en-US" sz="1800" dirty="0" smtClean="0">
                          <a:solidFill>
                            <a:srgbClr val="FFFF00"/>
                          </a:solidFill>
                        </a:rPr>
                        <a:t>2015-16</a:t>
                      </a:r>
                      <a:endParaRPr lang="en-US" sz="1800" dirty="0">
                        <a:solidFill>
                          <a:srgbClr val="FFFF00"/>
                        </a:solidFill>
                      </a:endParaRPr>
                    </a:p>
                  </a:txBody>
                  <a:tcPr>
                    <a:solidFill>
                      <a:schemeClr val="tx2">
                        <a:lumMod val="75000"/>
                      </a:schemeClr>
                    </a:solidFill>
                  </a:tcPr>
                </a:tc>
                <a:tc>
                  <a:txBody>
                    <a:bodyPr/>
                    <a:lstStyle/>
                    <a:p>
                      <a:pPr algn="ctr"/>
                      <a:r>
                        <a:rPr lang="en-US" sz="1800" dirty="0" smtClean="0">
                          <a:solidFill>
                            <a:srgbClr val="FFFF00"/>
                          </a:solidFill>
                        </a:rPr>
                        <a:t>2016-17</a:t>
                      </a:r>
                      <a:endParaRPr lang="en-US" sz="1800" dirty="0">
                        <a:solidFill>
                          <a:srgbClr val="FFFF00"/>
                        </a:solidFill>
                      </a:endParaRPr>
                    </a:p>
                  </a:txBody>
                  <a:tcPr>
                    <a:solidFill>
                      <a:schemeClr val="tx2">
                        <a:lumMod val="75000"/>
                      </a:schemeClr>
                    </a:solidFill>
                  </a:tcPr>
                </a:tc>
                <a:tc>
                  <a:txBody>
                    <a:bodyPr/>
                    <a:lstStyle/>
                    <a:p>
                      <a:pPr algn="ctr"/>
                      <a:r>
                        <a:rPr lang="en-US" sz="1800" dirty="0" smtClean="0">
                          <a:solidFill>
                            <a:srgbClr val="FFFF00"/>
                          </a:solidFill>
                        </a:rPr>
                        <a:t>2017-18</a:t>
                      </a:r>
                      <a:endParaRPr lang="en-US" sz="1800" dirty="0">
                        <a:solidFill>
                          <a:srgbClr val="FFFF00"/>
                        </a:solidFill>
                      </a:endParaRPr>
                    </a:p>
                  </a:txBody>
                  <a:tcPr>
                    <a:solidFill>
                      <a:schemeClr val="tx2">
                        <a:lumMod val="75000"/>
                      </a:schemeClr>
                    </a:solidFill>
                  </a:tcPr>
                </a:tc>
                <a:tc>
                  <a:txBody>
                    <a:bodyPr/>
                    <a:lstStyle/>
                    <a:p>
                      <a:pPr algn="ctr"/>
                      <a:r>
                        <a:rPr lang="en-US" sz="1800" dirty="0" smtClean="0">
                          <a:solidFill>
                            <a:srgbClr val="FFFF00"/>
                          </a:solidFill>
                        </a:rPr>
                        <a:t>2018-2019</a:t>
                      </a:r>
                      <a:endParaRPr lang="en-US" sz="1800" dirty="0">
                        <a:solidFill>
                          <a:srgbClr val="FFFF00"/>
                        </a:solidFill>
                      </a:endParaRPr>
                    </a:p>
                  </a:txBody>
                  <a:tcPr>
                    <a:solidFill>
                      <a:schemeClr val="tx2">
                        <a:lumMod val="75000"/>
                      </a:schemeClr>
                    </a:solidFill>
                  </a:tcPr>
                </a:tc>
              </a:tr>
              <a:tr h="647700">
                <a:tc>
                  <a:txBody>
                    <a:bodyPr/>
                    <a:lstStyle/>
                    <a:p>
                      <a:pPr algn="ctr"/>
                      <a:r>
                        <a:rPr lang="en-US" sz="1800" b="1" dirty="0" smtClean="0">
                          <a:solidFill>
                            <a:srgbClr val="FFFF00"/>
                          </a:solidFill>
                        </a:rPr>
                        <a:t>MEDEVAC</a:t>
                      </a:r>
                      <a:endParaRPr lang="en-US" sz="1800" b="1" dirty="0">
                        <a:solidFill>
                          <a:srgbClr val="FFFF00"/>
                        </a:solidFill>
                      </a:endParaRPr>
                    </a:p>
                  </a:txBody>
                  <a:tcPr>
                    <a:solidFill>
                      <a:schemeClr val="tx2">
                        <a:lumMod val="75000"/>
                      </a:schemeClr>
                    </a:solidFill>
                  </a:tcPr>
                </a:tc>
                <a:tc>
                  <a:txBody>
                    <a:bodyPr/>
                    <a:lstStyle/>
                    <a:p>
                      <a:pPr algn="ctr"/>
                      <a:r>
                        <a:rPr lang="en-US" sz="2000" b="1" dirty="0" smtClean="0">
                          <a:solidFill>
                            <a:srgbClr val="FFFF00"/>
                          </a:solidFill>
                        </a:rPr>
                        <a:t>365</a:t>
                      </a:r>
                      <a:endParaRPr lang="en-US" sz="2000" b="1" dirty="0">
                        <a:solidFill>
                          <a:srgbClr val="FFFF00"/>
                        </a:solidFill>
                      </a:endParaRPr>
                    </a:p>
                  </a:txBody>
                  <a:tcPr>
                    <a:solidFill>
                      <a:schemeClr val="tx2">
                        <a:lumMod val="75000"/>
                      </a:schemeClr>
                    </a:solidFill>
                  </a:tcPr>
                </a:tc>
                <a:tc>
                  <a:txBody>
                    <a:bodyPr/>
                    <a:lstStyle/>
                    <a:p>
                      <a:pPr algn="ctr"/>
                      <a:r>
                        <a:rPr lang="en-US" sz="2000" b="1" dirty="0" smtClean="0">
                          <a:solidFill>
                            <a:srgbClr val="FFFF00"/>
                          </a:solidFill>
                        </a:rPr>
                        <a:t>348</a:t>
                      </a:r>
                      <a:endParaRPr lang="en-US" sz="2000" b="1" dirty="0">
                        <a:solidFill>
                          <a:srgbClr val="FFFF00"/>
                        </a:solidFill>
                      </a:endParaRPr>
                    </a:p>
                  </a:txBody>
                  <a:tcPr>
                    <a:solidFill>
                      <a:schemeClr val="tx2">
                        <a:lumMod val="75000"/>
                      </a:schemeClr>
                    </a:solidFill>
                  </a:tcPr>
                </a:tc>
                <a:tc>
                  <a:txBody>
                    <a:bodyPr/>
                    <a:lstStyle/>
                    <a:p>
                      <a:pPr algn="ctr"/>
                      <a:r>
                        <a:rPr lang="en-US" sz="2000" b="1" dirty="0" smtClean="0">
                          <a:solidFill>
                            <a:srgbClr val="FFFF00"/>
                          </a:solidFill>
                        </a:rPr>
                        <a:t>288</a:t>
                      </a:r>
                      <a:endParaRPr lang="en-US" sz="2000" b="1" dirty="0">
                        <a:solidFill>
                          <a:srgbClr val="FFFF00"/>
                        </a:solidFill>
                      </a:endParaRPr>
                    </a:p>
                  </a:txBody>
                  <a:tcPr>
                    <a:solidFill>
                      <a:schemeClr val="tx2">
                        <a:lumMod val="75000"/>
                      </a:schemeClr>
                    </a:solidFill>
                  </a:tcPr>
                </a:tc>
                <a:tc>
                  <a:txBody>
                    <a:bodyPr/>
                    <a:lstStyle/>
                    <a:p>
                      <a:pPr algn="ctr"/>
                      <a:r>
                        <a:rPr lang="en-US" sz="2000" b="1" dirty="0" smtClean="0">
                          <a:solidFill>
                            <a:srgbClr val="FFFF00"/>
                          </a:solidFill>
                        </a:rPr>
                        <a:t>251</a:t>
                      </a:r>
                      <a:endParaRPr lang="en-US" sz="2000" b="1" dirty="0">
                        <a:solidFill>
                          <a:srgbClr val="FFFF00"/>
                        </a:solidFill>
                      </a:endParaRPr>
                    </a:p>
                  </a:txBody>
                  <a:tcPr>
                    <a:solidFill>
                      <a:schemeClr val="tx2">
                        <a:lumMod val="75000"/>
                      </a:schemeClr>
                    </a:solidFill>
                  </a:tcPr>
                </a:tc>
              </a:tr>
            </a:tbl>
          </a:graphicData>
        </a:graphic>
      </p:graphicFrame>
      <p:sp>
        <p:nvSpPr>
          <p:cNvPr id="6" name="TextBox 5"/>
          <p:cNvSpPr txBox="1"/>
          <p:nvPr/>
        </p:nvSpPr>
        <p:spPr>
          <a:xfrm>
            <a:off x="2590800" y="1524000"/>
            <a:ext cx="4078296" cy="523220"/>
          </a:xfrm>
          <a:prstGeom prst="rect">
            <a:avLst/>
          </a:prstGeom>
          <a:noFill/>
        </p:spPr>
        <p:txBody>
          <a:bodyPr wrap="none" rtlCol="0">
            <a:spAutoFit/>
          </a:bodyPr>
          <a:lstStyle/>
          <a:p>
            <a:r>
              <a:rPr lang="en-US" sz="2800" b="1" u="sng" dirty="0" smtClean="0">
                <a:solidFill>
                  <a:schemeClr val="bg1"/>
                </a:solidFill>
              </a:rPr>
              <a:t>MEDEVACS BY IAF HEPTRS</a:t>
            </a:r>
            <a:endParaRPr lang="en-US" sz="2800" b="1" u="sng" dirty="0">
              <a:solidFill>
                <a:schemeClr val="bg1"/>
              </a:solidFill>
            </a:endParaRPr>
          </a:p>
        </p:txBody>
      </p:sp>
      <p:graphicFrame>
        <p:nvGraphicFramePr>
          <p:cNvPr id="8" name="Table 7"/>
          <p:cNvGraphicFramePr>
            <a:graphicFrameLocks noGrp="1"/>
          </p:cNvGraphicFramePr>
          <p:nvPr/>
        </p:nvGraphicFramePr>
        <p:xfrm>
          <a:off x="838200" y="4572000"/>
          <a:ext cx="8001000" cy="1036320"/>
        </p:xfrm>
        <a:graphic>
          <a:graphicData uri="http://schemas.openxmlformats.org/drawingml/2006/table">
            <a:tbl>
              <a:tblPr firstRow="1" bandRow="1">
                <a:tableStyleId>{5C22544A-7EE6-4342-B048-85BDC9FD1C3A}</a:tableStyleId>
              </a:tblPr>
              <a:tblGrid>
                <a:gridCol w="1781323"/>
                <a:gridCol w="1781323"/>
                <a:gridCol w="1500061"/>
                <a:gridCol w="1179919"/>
                <a:gridCol w="1758374"/>
              </a:tblGrid>
              <a:tr h="611841">
                <a:tc>
                  <a:txBody>
                    <a:bodyPr/>
                    <a:lstStyle/>
                    <a:p>
                      <a:pPr algn="ctr"/>
                      <a:r>
                        <a:rPr lang="en-US" sz="1800" dirty="0" smtClean="0">
                          <a:solidFill>
                            <a:srgbClr val="FFFF00"/>
                          </a:solidFill>
                        </a:rPr>
                        <a:t>AGENCY  </a:t>
                      </a:r>
                      <a:endParaRPr lang="en-US" sz="1800" dirty="0">
                        <a:solidFill>
                          <a:srgbClr val="FFFF00"/>
                        </a:solidFill>
                      </a:endParaRPr>
                    </a:p>
                  </a:txBody>
                  <a:tcPr>
                    <a:solidFill>
                      <a:schemeClr val="tx2">
                        <a:lumMod val="75000"/>
                      </a:schemeClr>
                    </a:solidFill>
                  </a:tcPr>
                </a:tc>
                <a:tc>
                  <a:txBody>
                    <a:bodyPr/>
                    <a:lstStyle/>
                    <a:p>
                      <a:pPr algn="ctr"/>
                      <a:r>
                        <a:rPr lang="en-US" sz="1800" dirty="0" smtClean="0">
                          <a:solidFill>
                            <a:srgbClr val="FFFF00"/>
                          </a:solidFill>
                        </a:rPr>
                        <a:t>FOREIGN</a:t>
                      </a:r>
                      <a:r>
                        <a:rPr lang="en-US" sz="1800" baseline="0" dirty="0" smtClean="0">
                          <a:solidFill>
                            <a:srgbClr val="FFFF00"/>
                          </a:solidFill>
                        </a:rPr>
                        <a:t> NATIONALS</a:t>
                      </a:r>
                      <a:endParaRPr lang="en-US" sz="1800" dirty="0">
                        <a:solidFill>
                          <a:srgbClr val="FFFF00"/>
                        </a:solidFill>
                      </a:endParaRPr>
                    </a:p>
                  </a:txBody>
                  <a:tcPr>
                    <a:solidFill>
                      <a:schemeClr val="tx2">
                        <a:lumMod val="75000"/>
                      </a:schemeClr>
                    </a:solidFill>
                  </a:tcPr>
                </a:tc>
                <a:tc>
                  <a:txBody>
                    <a:bodyPr/>
                    <a:lstStyle/>
                    <a:p>
                      <a:pPr algn="ctr"/>
                      <a:r>
                        <a:rPr lang="en-US" sz="1800" dirty="0" smtClean="0">
                          <a:solidFill>
                            <a:srgbClr val="FFFF00"/>
                          </a:solidFill>
                        </a:rPr>
                        <a:t>PARA MILITARY</a:t>
                      </a:r>
                      <a:endParaRPr lang="en-US" sz="1800" dirty="0">
                        <a:solidFill>
                          <a:srgbClr val="FFFF00"/>
                        </a:solidFill>
                      </a:endParaRPr>
                    </a:p>
                  </a:txBody>
                  <a:tcPr>
                    <a:solidFill>
                      <a:schemeClr val="tx2">
                        <a:lumMod val="75000"/>
                      </a:schemeClr>
                    </a:solidFill>
                  </a:tcPr>
                </a:tc>
                <a:tc>
                  <a:txBody>
                    <a:bodyPr/>
                    <a:lstStyle/>
                    <a:p>
                      <a:pPr algn="ctr"/>
                      <a:r>
                        <a:rPr lang="en-US" sz="1800" dirty="0" smtClean="0">
                          <a:solidFill>
                            <a:srgbClr val="FFFF00"/>
                          </a:solidFill>
                        </a:rPr>
                        <a:t>POLICE</a:t>
                      </a:r>
                      <a:endParaRPr lang="en-US" sz="1800" dirty="0">
                        <a:solidFill>
                          <a:srgbClr val="FFFF00"/>
                        </a:solidFill>
                      </a:endParaRPr>
                    </a:p>
                  </a:txBody>
                  <a:tcPr>
                    <a:solidFill>
                      <a:schemeClr val="tx2">
                        <a:lumMod val="75000"/>
                      </a:schemeClr>
                    </a:solidFill>
                  </a:tcPr>
                </a:tc>
                <a:tc>
                  <a:txBody>
                    <a:bodyPr/>
                    <a:lstStyle/>
                    <a:p>
                      <a:pPr algn="ctr"/>
                      <a:r>
                        <a:rPr lang="en-US" sz="1800" dirty="0" smtClean="0">
                          <a:solidFill>
                            <a:srgbClr val="FFFF00"/>
                          </a:solidFill>
                        </a:rPr>
                        <a:t>STATE</a:t>
                      </a:r>
                      <a:r>
                        <a:rPr lang="en-US" sz="1800" baseline="0" dirty="0" smtClean="0">
                          <a:solidFill>
                            <a:srgbClr val="FFFF00"/>
                          </a:solidFill>
                        </a:rPr>
                        <a:t> GOVT</a:t>
                      </a:r>
                      <a:endParaRPr lang="en-US" sz="1800" dirty="0">
                        <a:solidFill>
                          <a:srgbClr val="FFFF00"/>
                        </a:solidFill>
                      </a:endParaRPr>
                    </a:p>
                  </a:txBody>
                  <a:tcPr>
                    <a:solidFill>
                      <a:schemeClr val="tx2">
                        <a:lumMod val="75000"/>
                      </a:schemeClr>
                    </a:solidFill>
                  </a:tcPr>
                </a:tc>
              </a:tr>
              <a:tr h="3787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NUMBERS</a:t>
                      </a:r>
                      <a:endParaRPr lang="en-US" sz="1800" b="1" dirty="0">
                        <a:solidFill>
                          <a:srgbClr val="FFFF00"/>
                        </a:solidFill>
                      </a:endParaRPr>
                    </a:p>
                  </a:txBody>
                  <a:tcPr>
                    <a:solidFill>
                      <a:schemeClr val="tx2">
                        <a:lumMod val="75000"/>
                      </a:schemeClr>
                    </a:solidFill>
                  </a:tcPr>
                </a:tc>
                <a:tc>
                  <a:txBody>
                    <a:bodyPr/>
                    <a:lstStyle/>
                    <a:p>
                      <a:pPr algn="ctr"/>
                      <a:r>
                        <a:rPr lang="en-US" sz="2000" b="1" dirty="0" smtClean="0">
                          <a:solidFill>
                            <a:srgbClr val="FFFF00"/>
                          </a:solidFill>
                        </a:rPr>
                        <a:t>29</a:t>
                      </a:r>
                      <a:endParaRPr lang="en-US" sz="2000" b="1" dirty="0">
                        <a:solidFill>
                          <a:srgbClr val="FFFF00"/>
                        </a:solidFill>
                      </a:endParaRPr>
                    </a:p>
                  </a:txBody>
                  <a:tcPr>
                    <a:solidFill>
                      <a:schemeClr val="tx2">
                        <a:lumMod val="75000"/>
                      </a:schemeClr>
                    </a:solidFill>
                  </a:tcPr>
                </a:tc>
                <a:tc>
                  <a:txBody>
                    <a:bodyPr/>
                    <a:lstStyle/>
                    <a:p>
                      <a:pPr algn="ctr"/>
                      <a:r>
                        <a:rPr lang="en-US" sz="2000" b="1" dirty="0" smtClean="0">
                          <a:solidFill>
                            <a:srgbClr val="FFFF00"/>
                          </a:solidFill>
                        </a:rPr>
                        <a:t>655</a:t>
                      </a:r>
                      <a:endParaRPr lang="en-US" sz="2000" b="1" dirty="0">
                        <a:solidFill>
                          <a:srgbClr val="FFFF00"/>
                        </a:solidFill>
                      </a:endParaRPr>
                    </a:p>
                  </a:txBody>
                  <a:tcPr>
                    <a:solidFill>
                      <a:schemeClr val="tx2">
                        <a:lumMod val="75000"/>
                      </a:schemeClr>
                    </a:solidFill>
                  </a:tcPr>
                </a:tc>
                <a:tc>
                  <a:txBody>
                    <a:bodyPr/>
                    <a:lstStyle/>
                    <a:p>
                      <a:pPr algn="ctr"/>
                      <a:r>
                        <a:rPr lang="en-US" sz="2000" b="1" dirty="0" smtClean="0">
                          <a:solidFill>
                            <a:srgbClr val="FFFF00"/>
                          </a:solidFill>
                        </a:rPr>
                        <a:t>61</a:t>
                      </a:r>
                      <a:endParaRPr lang="en-US" sz="2000" b="1" dirty="0">
                        <a:solidFill>
                          <a:srgbClr val="FFFF00"/>
                        </a:solidFill>
                      </a:endParaRPr>
                    </a:p>
                  </a:txBody>
                  <a:tcPr>
                    <a:solidFill>
                      <a:schemeClr val="tx2">
                        <a:lumMod val="75000"/>
                      </a:schemeClr>
                    </a:solidFill>
                  </a:tcPr>
                </a:tc>
                <a:tc>
                  <a:txBody>
                    <a:bodyPr/>
                    <a:lstStyle/>
                    <a:p>
                      <a:pPr algn="ctr"/>
                      <a:r>
                        <a:rPr lang="en-US" sz="2000" b="1" dirty="0" smtClean="0">
                          <a:solidFill>
                            <a:srgbClr val="FFFF00"/>
                          </a:solidFill>
                        </a:rPr>
                        <a:t>365</a:t>
                      </a:r>
                      <a:endParaRPr lang="en-US" sz="2000" b="1" dirty="0">
                        <a:solidFill>
                          <a:srgbClr val="FFFF00"/>
                        </a:solidFill>
                      </a:endParaRPr>
                    </a:p>
                  </a:txBody>
                  <a:tcPr>
                    <a:solidFill>
                      <a:schemeClr val="tx2">
                        <a:lumMod val="75000"/>
                      </a:schemeClr>
                    </a:solidFill>
                  </a:tcPr>
                </a:tc>
              </a:tr>
            </a:tbl>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010400" cy="1143000"/>
          </a:xfrm>
        </p:spPr>
        <p:txBody>
          <a:bodyPr/>
          <a:lstStyle/>
          <a:p>
            <a:r>
              <a:rPr lang="en-US" dirty="0" smtClean="0"/>
              <a:t>STATISTICS</a:t>
            </a:r>
            <a:endParaRPr lang="en-US" dirty="0"/>
          </a:p>
        </p:txBody>
      </p:sp>
      <p:graphicFrame>
        <p:nvGraphicFramePr>
          <p:cNvPr id="8" name="Content Placeholder 7"/>
          <p:cNvGraphicFramePr>
            <a:graphicFrameLocks noGrp="1"/>
          </p:cNvGraphicFramePr>
          <p:nvPr>
            <p:ph idx="1"/>
          </p:nvPr>
        </p:nvGraphicFramePr>
        <p:xfrm>
          <a:off x="457200" y="2895600"/>
          <a:ext cx="8229600" cy="1504604"/>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624840">
                <a:tc>
                  <a:txBody>
                    <a:bodyPr/>
                    <a:lstStyle/>
                    <a:p>
                      <a:pPr algn="ctr"/>
                      <a:r>
                        <a:rPr lang="en-US" sz="2000" dirty="0" smtClean="0">
                          <a:solidFill>
                            <a:srgbClr val="FFFF00"/>
                          </a:solidFill>
                        </a:rPr>
                        <a:t>YEAR</a:t>
                      </a:r>
                      <a:endParaRPr lang="en-US" sz="2000" dirty="0">
                        <a:solidFill>
                          <a:srgbClr val="FFFF00"/>
                        </a:solidFill>
                      </a:endParaRPr>
                    </a:p>
                  </a:txBody>
                  <a:tcPr>
                    <a:solidFill>
                      <a:srgbClr val="004D86"/>
                    </a:solidFill>
                  </a:tcPr>
                </a:tc>
                <a:tc>
                  <a:txBody>
                    <a:bodyPr/>
                    <a:lstStyle/>
                    <a:p>
                      <a:pPr algn="ctr"/>
                      <a:r>
                        <a:rPr lang="en-US" sz="2000" dirty="0" smtClean="0">
                          <a:solidFill>
                            <a:srgbClr val="FFFF00"/>
                          </a:solidFill>
                        </a:rPr>
                        <a:t>2015-16</a:t>
                      </a:r>
                      <a:endParaRPr lang="en-US" sz="2000" dirty="0">
                        <a:solidFill>
                          <a:srgbClr val="FFFF00"/>
                        </a:solidFill>
                      </a:endParaRPr>
                    </a:p>
                  </a:txBody>
                  <a:tcPr>
                    <a:solidFill>
                      <a:srgbClr val="004D86"/>
                    </a:solidFill>
                  </a:tcPr>
                </a:tc>
                <a:tc>
                  <a:txBody>
                    <a:bodyPr/>
                    <a:lstStyle/>
                    <a:p>
                      <a:pPr algn="ctr"/>
                      <a:r>
                        <a:rPr lang="en-US" sz="2000" dirty="0" smtClean="0">
                          <a:solidFill>
                            <a:srgbClr val="FFFF00"/>
                          </a:solidFill>
                        </a:rPr>
                        <a:t>2016-17</a:t>
                      </a:r>
                      <a:endParaRPr lang="en-US" sz="2000" dirty="0">
                        <a:solidFill>
                          <a:srgbClr val="FFFF00"/>
                        </a:solidFill>
                      </a:endParaRPr>
                    </a:p>
                  </a:txBody>
                  <a:tcPr>
                    <a:solidFill>
                      <a:srgbClr val="004D86"/>
                    </a:solidFill>
                  </a:tcPr>
                </a:tc>
                <a:tc>
                  <a:txBody>
                    <a:bodyPr/>
                    <a:lstStyle/>
                    <a:p>
                      <a:pPr algn="ctr"/>
                      <a:r>
                        <a:rPr lang="en-US" sz="2000" dirty="0" smtClean="0">
                          <a:solidFill>
                            <a:srgbClr val="FFFF00"/>
                          </a:solidFill>
                        </a:rPr>
                        <a:t>2017-18</a:t>
                      </a:r>
                      <a:endParaRPr lang="en-US" sz="2000" dirty="0">
                        <a:solidFill>
                          <a:srgbClr val="FFFF00"/>
                        </a:solidFill>
                      </a:endParaRPr>
                    </a:p>
                  </a:txBody>
                  <a:tcPr>
                    <a:solidFill>
                      <a:srgbClr val="004D86"/>
                    </a:solidFill>
                  </a:tcPr>
                </a:tc>
                <a:tc>
                  <a:txBody>
                    <a:bodyPr/>
                    <a:lstStyle/>
                    <a:p>
                      <a:pPr algn="ctr"/>
                      <a:r>
                        <a:rPr lang="en-US" sz="2000" dirty="0" smtClean="0">
                          <a:solidFill>
                            <a:srgbClr val="FFFF00"/>
                          </a:solidFill>
                        </a:rPr>
                        <a:t>2018-19</a:t>
                      </a:r>
                      <a:endParaRPr lang="en-US" sz="2000" dirty="0">
                        <a:solidFill>
                          <a:srgbClr val="FFFF00"/>
                        </a:solidFill>
                      </a:endParaRPr>
                    </a:p>
                  </a:txBody>
                  <a:tcPr>
                    <a:solidFill>
                      <a:srgbClr val="004D86"/>
                    </a:solidFill>
                  </a:tcPr>
                </a:tc>
                <a:tc>
                  <a:txBody>
                    <a:bodyPr/>
                    <a:lstStyle/>
                    <a:p>
                      <a:pPr algn="ctr"/>
                      <a:r>
                        <a:rPr lang="en-US" sz="2000" dirty="0" smtClean="0">
                          <a:solidFill>
                            <a:srgbClr val="FFFF00"/>
                          </a:solidFill>
                        </a:rPr>
                        <a:t>2019-20</a:t>
                      </a:r>
                    </a:p>
                    <a:p>
                      <a:pPr algn="ctr"/>
                      <a:r>
                        <a:rPr lang="en-US" sz="1600" dirty="0" smtClean="0">
                          <a:solidFill>
                            <a:srgbClr val="FFFF00"/>
                          </a:solidFill>
                        </a:rPr>
                        <a:t>TILL</a:t>
                      </a:r>
                      <a:r>
                        <a:rPr lang="en-US" sz="1600" baseline="0" dirty="0" smtClean="0">
                          <a:solidFill>
                            <a:srgbClr val="FFFF00"/>
                          </a:solidFill>
                        </a:rPr>
                        <a:t> DATE</a:t>
                      </a:r>
                      <a:endParaRPr lang="en-US" sz="1600" dirty="0">
                        <a:solidFill>
                          <a:srgbClr val="FFFF00"/>
                        </a:solidFill>
                      </a:endParaRPr>
                    </a:p>
                  </a:txBody>
                  <a:tcPr>
                    <a:solidFill>
                      <a:srgbClr val="004D86"/>
                    </a:solidFill>
                  </a:tcPr>
                </a:tc>
              </a:tr>
              <a:tr h="864524">
                <a:tc>
                  <a:txBody>
                    <a:bodyPr/>
                    <a:lstStyle/>
                    <a:p>
                      <a:pPr algn="ctr"/>
                      <a:endParaRPr lang="en-US" sz="2000" b="1" dirty="0" smtClean="0">
                        <a:solidFill>
                          <a:srgbClr val="FFFF00"/>
                        </a:solidFill>
                      </a:endParaRPr>
                    </a:p>
                    <a:p>
                      <a:pPr algn="ctr"/>
                      <a:r>
                        <a:rPr lang="en-US" sz="2000" b="1" dirty="0" smtClean="0">
                          <a:solidFill>
                            <a:srgbClr val="FFFF00"/>
                          </a:solidFill>
                        </a:rPr>
                        <a:t>NUMBERS</a:t>
                      </a:r>
                      <a:endParaRPr lang="en-US" sz="2000" b="1" dirty="0">
                        <a:solidFill>
                          <a:srgbClr val="FFFF00"/>
                        </a:solidFill>
                      </a:endParaRPr>
                    </a:p>
                  </a:txBody>
                  <a:tcPr>
                    <a:solidFill>
                      <a:srgbClr val="004D86"/>
                    </a:solidFill>
                  </a:tcPr>
                </a:tc>
                <a:tc>
                  <a:txBody>
                    <a:bodyPr/>
                    <a:lstStyle/>
                    <a:p>
                      <a:pPr algn="ctr"/>
                      <a:endParaRPr lang="en-US" sz="2000" b="1" kern="1200" dirty="0" smtClean="0">
                        <a:solidFill>
                          <a:srgbClr val="FFFF00"/>
                        </a:solidFill>
                        <a:latin typeface="+mn-lt"/>
                        <a:ea typeface="+mn-ea"/>
                        <a:cs typeface="+mn-cs"/>
                      </a:endParaRPr>
                    </a:p>
                    <a:p>
                      <a:pPr algn="ctr"/>
                      <a:r>
                        <a:rPr lang="en-US" sz="2000" b="1" kern="1200" dirty="0" smtClean="0">
                          <a:solidFill>
                            <a:srgbClr val="FFFF00"/>
                          </a:solidFill>
                          <a:latin typeface="+mn-lt"/>
                          <a:ea typeface="+mn-ea"/>
                          <a:cs typeface="+mn-cs"/>
                        </a:rPr>
                        <a:t>6701</a:t>
                      </a:r>
                      <a:endParaRPr lang="en-US" sz="2000" b="1" dirty="0">
                        <a:solidFill>
                          <a:srgbClr val="FFFF00"/>
                        </a:solidFill>
                      </a:endParaRPr>
                    </a:p>
                  </a:txBody>
                  <a:tcPr>
                    <a:solidFill>
                      <a:srgbClr val="004D86"/>
                    </a:solidFill>
                  </a:tcPr>
                </a:tc>
                <a:tc>
                  <a:txBody>
                    <a:bodyPr/>
                    <a:lstStyle/>
                    <a:p>
                      <a:pPr algn="ctr"/>
                      <a:endParaRPr lang="en-US" sz="2000" b="1" kern="1200" dirty="0" smtClean="0">
                        <a:solidFill>
                          <a:srgbClr val="FFFF00"/>
                        </a:solidFill>
                        <a:latin typeface="+mn-lt"/>
                        <a:ea typeface="+mn-ea"/>
                        <a:cs typeface="+mn-cs"/>
                      </a:endParaRPr>
                    </a:p>
                    <a:p>
                      <a:pPr algn="ctr"/>
                      <a:r>
                        <a:rPr lang="en-US" sz="2000" b="1" kern="1200" dirty="0" smtClean="0">
                          <a:solidFill>
                            <a:srgbClr val="FFFF00"/>
                          </a:solidFill>
                          <a:latin typeface="+mn-lt"/>
                          <a:ea typeface="+mn-ea"/>
                          <a:cs typeface="+mn-cs"/>
                        </a:rPr>
                        <a:t>515</a:t>
                      </a:r>
                      <a:endParaRPr lang="en-US" sz="2000" b="1" dirty="0">
                        <a:solidFill>
                          <a:srgbClr val="FFFF00"/>
                        </a:solidFill>
                      </a:endParaRPr>
                    </a:p>
                  </a:txBody>
                  <a:tcPr>
                    <a:solidFill>
                      <a:srgbClr val="004D86"/>
                    </a:solidFill>
                  </a:tcPr>
                </a:tc>
                <a:tc>
                  <a:txBody>
                    <a:bodyPr/>
                    <a:lstStyle/>
                    <a:p>
                      <a:pPr algn="ctr"/>
                      <a:endParaRPr lang="en-US" sz="2000" b="1" dirty="0" smtClean="0">
                        <a:solidFill>
                          <a:srgbClr val="FFFF00"/>
                        </a:solidFill>
                      </a:endParaRPr>
                    </a:p>
                    <a:p>
                      <a:pPr algn="ctr"/>
                      <a:r>
                        <a:rPr lang="en-US" sz="2000" b="1" dirty="0" smtClean="0">
                          <a:solidFill>
                            <a:srgbClr val="FFFF00"/>
                          </a:solidFill>
                        </a:rPr>
                        <a:t>1000</a:t>
                      </a:r>
                      <a:endParaRPr lang="en-US" sz="2000" b="1" dirty="0">
                        <a:solidFill>
                          <a:srgbClr val="FFFF00"/>
                        </a:solidFill>
                      </a:endParaRPr>
                    </a:p>
                  </a:txBody>
                  <a:tcPr>
                    <a:solidFill>
                      <a:srgbClr val="004D86"/>
                    </a:solidFill>
                  </a:tcPr>
                </a:tc>
                <a:tc>
                  <a:txBody>
                    <a:bodyPr/>
                    <a:lstStyle/>
                    <a:p>
                      <a:pPr algn="ctr"/>
                      <a:endParaRPr lang="en-US" sz="2000" b="1" kern="1200" dirty="0" smtClean="0">
                        <a:solidFill>
                          <a:srgbClr val="FFFF00"/>
                        </a:solidFill>
                        <a:latin typeface="+mn-lt"/>
                        <a:ea typeface="+mn-ea"/>
                        <a:cs typeface="+mn-cs"/>
                      </a:endParaRPr>
                    </a:p>
                    <a:p>
                      <a:pPr algn="ctr"/>
                      <a:r>
                        <a:rPr lang="en-US" sz="2000" b="1" kern="1200" dirty="0" smtClean="0">
                          <a:solidFill>
                            <a:srgbClr val="FFFF00"/>
                          </a:solidFill>
                          <a:latin typeface="+mn-lt"/>
                          <a:ea typeface="+mn-ea"/>
                          <a:cs typeface="+mn-cs"/>
                        </a:rPr>
                        <a:t>2470</a:t>
                      </a:r>
                      <a:endParaRPr lang="en-US" sz="2000" b="1" dirty="0">
                        <a:solidFill>
                          <a:srgbClr val="FFFF00"/>
                        </a:solidFill>
                      </a:endParaRPr>
                    </a:p>
                  </a:txBody>
                  <a:tcPr>
                    <a:solidFill>
                      <a:srgbClr val="004D86"/>
                    </a:solidFill>
                  </a:tcPr>
                </a:tc>
                <a:tc>
                  <a:txBody>
                    <a:bodyPr/>
                    <a:lstStyle/>
                    <a:p>
                      <a:pPr algn="ctr"/>
                      <a:endParaRPr lang="en-US" sz="2000" b="1" dirty="0" smtClean="0">
                        <a:solidFill>
                          <a:srgbClr val="FFFF00"/>
                        </a:solidFill>
                      </a:endParaRPr>
                    </a:p>
                    <a:p>
                      <a:pPr algn="ctr"/>
                      <a:r>
                        <a:rPr lang="en-US" sz="2000" b="1" dirty="0" smtClean="0">
                          <a:solidFill>
                            <a:srgbClr val="FFFF00"/>
                          </a:solidFill>
                        </a:rPr>
                        <a:t>1061</a:t>
                      </a:r>
                      <a:endParaRPr lang="en-US" sz="2000" b="1" dirty="0">
                        <a:solidFill>
                          <a:srgbClr val="FFFF00"/>
                        </a:solidFill>
                      </a:endParaRPr>
                    </a:p>
                  </a:txBody>
                  <a:tcPr>
                    <a:solidFill>
                      <a:srgbClr val="004D86"/>
                    </a:solidFill>
                  </a:tcPr>
                </a:tc>
              </a:tr>
            </a:tbl>
          </a:graphicData>
        </a:graphic>
      </p:graphicFrame>
      <p:sp>
        <p:nvSpPr>
          <p:cNvPr id="9" name="TextBox 8"/>
          <p:cNvSpPr txBox="1"/>
          <p:nvPr/>
        </p:nvSpPr>
        <p:spPr>
          <a:xfrm>
            <a:off x="2438400" y="1676400"/>
            <a:ext cx="4285597" cy="523220"/>
          </a:xfrm>
          <a:prstGeom prst="rect">
            <a:avLst/>
          </a:prstGeom>
          <a:noFill/>
        </p:spPr>
        <p:txBody>
          <a:bodyPr wrap="none" rtlCol="0">
            <a:spAutoFit/>
          </a:bodyPr>
          <a:lstStyle/>
          <a:p>
            <a:r>
              <a:rPr lang="en-US" sz="2800" b="1" u="sng" dirty="0" smtClean="0">
                <a:solidFill>
                  <a:schemeClr val="bg1"/>
                </a:solidFill>
              </a:rPr>
              <a:t>HADR RESCUE OPERATIONS</a:t>
            </a:r>
            <a:endParaRPr lang="en-US" b="1" u="sng" dirty="0">
              <a:solidFill>
                <a:schemeClr val="bg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0" y="381000"/>
            <a:ext cx="7620000" cy="707886"/>
          </a:xfrm>
          <a:prstGeom prst="rect">
            <a:avLst/>
          </a:prstGeom>
        </p:spPr>
        <p:txBody>
          <a:bodyPr wrap="square">
            <a:spAutoFit/>
          </a:bodyPr>
          <a:lstStyle/>
          <a:p>
            <a:pPr algn="ctr"/>
            <a:r>
              <a:rPr lang="en-US" sz="4000" b="1" u="sng" dirty="0" smtClean="0">
                <a:solidFill>
                  <a:srgbClr val="FFFF00"/>
                </a:solidFill>
              </a:rPr>
              <a:t>MEDEVAC OF FOREIGN </a:t>
            </a:r>
            <a:r>
              <a:rPr lang="en-US" sz="4000" b="1" u="sng" dirty="0" smtClean="0">
                <a:solidFill>
                  <a:srgbClr val="FFFF00"/>
                </a:solidFill>
              </a:rPr>
              <a:t>NATIONALS</a:t>
            </a:r>
            <a:endParaRPr lang="en-US" sz="4000" b="1" u="sng" dirty="0">
              <a:solidFill>
                <a:srgbClr val="FFFF00"/>
              </a:solidFill>
            </a:endParaRPr>
          </a:p>
        </p:txBody>
      </p:sp>
      <p:sp>
        <p:nvSpPr>
          <p:cNvPr id="7" name="Rounded Rectangle 6"/>
          <p:cNvSpPr/>
          <p:nvPr/>
        </p:nvSpPr>
        <p:spPr>
          <a:xfrm>
            <a:off x="914400" y="1524000"/>
            <a:ext cx="7772400" cy="990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030A0"/>
                </a:solidFill>
              </a:rPr>
              <a:t>29 FOREIGN NATIONALS EVACUATED FROM HIGH ALTITUDES IN LAST 5 YEARS</a:t>
            </a:r>
            <a:endParaRPr lang="en-US" sz="2400" b="1" dirty="0"/>
          </a:p>
        </p:txBody>
      </p:sp>
      <p:pic>
        <p:nvPicPr>
          <p:cNvPr id="6146" name="Picture 2" descr="C:\Users\26697\Desktop\Twenty-two British and French trekkers, stranded in high altitude Ladakh region of Jammu and Kashmir following heavy downpour, have been rescued by Indian Air Force personnel in the past two days. 08 aug 15.jpg"/>
          <p:cNvPicPr>
            <a:picLocks noChangeAspect="1" noChangeArrowheads="1"/>
          </p:cNvPicPr>
          <p:nvPr/>
        </p:nvPicPr>
        <p:blipFill>
          <a:blip r:embed="rId2" cstate="print"/>
          <a:srcRect/>
          <a:stretch>
            <a:fillRect/>
          </a:stretch>
        </p:blipFill>
        <p:spPr bwMode="auto">
          <a:xfrm>
            <a:off x="1219200" y="2590800"/>
            <a:ext cx="7162800" cy="4191000"/>
          </a:xfrm>
          <a:prstGeom prst="rect">
            <a:avLst/>
          </a:prstGeom>
          <a:ln>
            <a:noFill/>
          </a:ln>
          <a:effectLst>
            <a:softEdge rad="112500"/>
          </a:effectLst>
        </p:spPr>
      </p:pic>
      <p:sp>
        <p:nvSpPr>
          <p:cNvPr id="8" name="TextBox 7"/>
          <p:cNvSpPr txBox="1"/>
          <p:nvPr/>
        </p:nvSpPr>
        <p:spPr>
          <a:xfrm>
            <a:off x="1295400" y="6336268"/>
            <a:ext cx="7010400" cy="369332"/>
          </a:xfrm>
          <a:prstGeom prst="rect">
            <a:avLst/>
          </a:prstGeom>
          <a:noFill/>
        </p:spPr>
        <p:txBody>
          <a:bodyPr wrap="square" rtlCol="0">
            <a:spAutoFit/>
          </a:bodyPr>
          <a:lstStyle/>
          <a:p>
            <a:r>
              <a:rPr lang="en-US" b="1" dirty="0" smtClean="0"/>
              <a:t>22 BRITISH AND FRENCH TREKKERS RESCUED FROM  LADAKH 08 AUG 15</a:t>
            </a:r>
            <a:endParaRPr lang="en-US" b="1"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71600"/>
            <a:ext cx="3048000" cy="1143000"/>
          </a:xfrm>
        </p:spPr>
        <p:txBody>
          <a:bodyPr>
            <a:noAutofit/>
          </a:bodyPr>
          <a:lstStyle/>
          <a:p>
            <a:r>
              <a:rPr lang="en-US" sz="3600" dirty="0" smtClean="0"/>
              <a:t>MEDEVAC OF FOREIGN NATIONALS</a:t>
            </a:r>
            <a:endParaRPr lang="en-US" sz="3600" dirty="0"/>
          </a:p>
        </p:txBody>
      </p:sp>
      <p:pic>
        <p:nvPicPr>
          <p:cNvPr id="5122" name="Picture 2" descr="M:\Heptrs in  Emer Med Services\Pics\page1-71.jpg"/>
          <p:cNvPicPr>
            <a:picLocks noChangeAspect="1" noChangeArrowheads="1"/>
          </p:cNvPicPr>
          <p:nvPr/>
        </p:nvPicPr>
        <p:blipFill>
          <a:blip r:embed="rId2" cstate="print"/>
          <a:srcRect/>
          <a:stretch>
            <a:fillRect/>
          </a:stretch>
        </p:blipFill>
        <p:spPr bwMode="auto">
          <a:xfrm>
            <a:off x="152400" y="3429000"/>
            <a:ext cx="4408033" cy="3239146"/>
          </a:xfrm>
          <a:prstGeom prst="rect">
            <a:avLst/>
          </a:prstGeom>
          <a:ln>
            <a:noFill/>
          </a:ln>
          <a:effectLst>
            <a:softEdge rad="112500"/>
          </a:effectLst>
        </p:spPr>
      </p:pic>
      <p:sp>
        <p:nvSpPr>
          <p:cNvPr id="10" name="Rounded Rectangular Callout 9"/>
          <p:cNvSpPr/>
          <p:nvPr/>
        </p:nvSpPr>
        <p:spPr>
          <a:xfrm>
            <a:off x="4876800" y="5334000"/>
            <a:ext cx="3352799" cy="1143000"/>
          </a:xfrm>
          <a:prstGeom prst="wedgeRoundRectCallout">
            <a:avLst>
              <a:gd name="adj1" fmla="val -59983"/>
              <a:gd name="adj2" fmla="val -141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rgbClr val="7030A0"/>
                </a:solidFill>
              </a:rPr>
              <a:t>JUL 2016</a:t>
            </a:r>
          </a:p>
          <a:p>
            <a:pPr algn="ctr"/>
            <a:r>
              <a:rPr lang="en-US" sz="2000" b="1" i="1" dirty="0" smtClean="0">
                <a:solidFill>
                  <a:srgbClr val="7030A0"/>
                </a:solidFill>
              </a:rPr>
              <a:t>2 BELGIUM NATIONALS EVACUATED FROM LEH </a:t>
            </a:r>
          </a:p>
        </p:txBody>
      </p:sp>
      <p:sp>
        <p:nvSpPr>
          <p:cNvPr id="14" name="Rounded Rectangular Callout 13"/>
          <p:cNvSpPr/>
          <p:nvPr/>
        </p:nvSpPr>
        <p:spPr>
          <a:xfrm>
            <a:off x="5334000" y="3657600"/>
            <a:ext cx="3581400" cy="1143000"/>
          </a:xfrm>
          <a:prstGeom prst="wedgeRoundRectCallout">
            <a:avLst>
              <a:gd name="adj1" fmla="val -20786"/>
              <a:gd name="adj2" fmla="val -7866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smtClean="0">
                <a:solidFill>
                  <a:srgbClr val="7030A0"/>
                </a:solidFill>
              </a:rPr>
              <a:t>RESCUE OF BRITISH NATIONAL FROM LEH 2014  </a:t>
            </a:r>
            <a:endParaRPr lang="en-US" sz="2000" b="1" i="1" dirty="0">
              <a:solidFill>
                <a:srgbClr val="7030A0"/>
              </a:solidFill>
            </a:endParaRPr>
          </a:p>
        </p:txBody>
      </p:sp>
      <p:pic>
        <p:nvPicPr>
          <p:cNvPr id="1026" name="Picture 2" descr="M:\Heptrs in  Emer Med Services\Rescue_British_National1.jpg"/>
          <p:cNvPicPr>
            <a:picLocks noChangeAspect="1" noChangeArrowheads="1"/>
          </p:cNvPicPr>
          <p:nvPr/>
        </p:nvPicPr>
        <p:blipFill>
          <a:blip r:embed="rId3" cstate="print"/>
          <a:srcRect/>
          <a:stretch>
            <a:fillRect/>
          </a:stretch>
        </p:blipFill>
        <p:spPr bwMode="auto">
          <a:xfrm>
            <a:off x="4724400" y="228600"/>
            <a:ext cx="4191000" cy="3143250"/>
          </a:xfrm>
          <a:prstGeom prst="rect">
            <a:avLst/>
          </a:prstGeom>
          <a:ln>
            <a:noFill/>
          </a:ln>
          <a:effectLst>
            <a:softEdge rad="112500"/>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age result for IAF  RESCUE PICTURES"/>
          <p:cNvPicPr>
            <a:picLocks noChangeAspect="1" noChangeArrowheads="1"/>
          </p:cNvPicPr>
          <p:nvPr/>
        </p:nvPicPr>
        <p:blipFill>
          <a:blip r:embed="rId2" cstate="print"/>
          <a:srcRect/>
          <a:stretch>
            <a:fillRect/>
          </a:stretch>
        </p:blipFill>
        <p:spPr bwMode="auto">
          <a:xfrm>
            <a:off x="4343400" y="2543041"/>
            <a:ext cx="4800600" cy="3248159"/>
          </a:xfrm>
          <a:prstGeom prst="rect">
            <a:avLst/>
          </a:prstGeom>
          <a:ln>
            <a:noFill/>
          </a:ln>
          <a:effectLst>
            <a:softEdge rad="112500"/>
          </a:effectLst>
        </p:spPr>
      </p:pic>
      <p:sp>
        <p:nvSpPr>
          <p:cNvPr id="3" name="Content Placeholder 2"/>
          <p:cNvSpPr>
            <a:spLocks noGrp="1"/>
          </p:cNvSpPr>
          <p:nvPr>
            <p:ph idx="1"/>
          </p:nvPr>
        </p:nvSpPr>
        <p:spPr>
          <a:xfrm>
            <a:off x="5334000" y="1143000"/>
            <a:ext cx="3581400" cy="304800"/>
          </a:xfrm>
          <a:solidFill>
            <a:srgbClr val="002060"/>
          </a:solidFill>
        </p:spPr>
        <p:txBody>
          <a:bodyPr>
            <a:noAutofit/>
          </a:bodyPr>
          <a:lstStyle/>
          <a:p>
            <a:pPr>
              <a:buNone/>
            </a:pPr>
            <a:r>
              <a:rPr lang="en-US" sz="1600" b="1" i="1" dirty="0" smtClean="0">
                <a:latin typeface="Arial" pitchFamily="34" charset="0"/>
                <a:cs typeface="Arial" pitchFamily="34" charset="0"/>
              </a:rPr>
              <a:t>	</a:t>
            </a:r>
            <a:endParaRPr lang="en-US" sz="1600" b="1" i="1" dirty="0">
              <a:latin typeface="Arial" pitchFamily="34" charset="0"/>
              <a:cs typeface="Arial" pitchFamily="34" charset="0"/>
            </a:endParaRPr>
          </a:p>
        </p:txBody>
      </p:sp>
      <p:sp>
        <p:nvSpPr>
          <p:cNvPr id="1030" name="AutoShape 6" descr="Image result for IAF  RESCUE PICTURES"/>
          <p:cNvSpPr>
            <a:spLocks noChangeAspect="1" noChangeArrowheads="1"/>
          </p:cNvSpPr>
          <p:nvPr/>
        </p:nvSpPr>
        <p:spPr bwMode="auto">
          <a:xfrm>
            <a:off x="160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2" name="AutoShape 8" descr="Image result for IAF  RESCUE PICTURES"/>
          <p:cNvSpPr>
            <a:spLocks noChangeAspect="1" noChangeArrowheads="1"/>
          </p:cNvSpPr>
          <p:nvPr/>
        </p:nvSpPr>
        <p:spPr bwMode="auto">
          <a:xfrm>
            <a:off x="160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3" name="Title 12"/>
          <p:cNvSpPr>
            <a:spLocks noGrp="1"/>
          </p:cNvSpPr>
          <p:nvPr>
            <p:ph type="title"/>
          </p:nvPr>
        </p:nvSpPr>
        <p:spPr>
          <a:xfrm>
            <a:off x="457200" y="0"/>
            <a:ext cx="8229600" cy="1143000"/>
          </a:xfrm>
        </p:spPr>
        <p:txBody>
          <a:bodyPr>
            <a:normAutofit/>
          </a:bodyPr>
          <a:lstStyle/>
          <a:p>
            <a:r>
              <a:rPr lang="en-US" dirty="0" smtClean="0"/>
              <a:t>MEDEVAC DURING DISASTERS</a:t>
            </a:r>
            <a:endParaRPr lang="en-US" sz="3600" dirty="0"/>
          </a:p>
        </p:txBody>
      </p:sp>
      <p:sp>
        <p:nvSpPr>
          <p:cNvPr id="9" name="Content Placeholder 2"/>
          <p:cNvSpPr txBox="1">
            <a:spLocks/>
          </p:cNvSpPr>
          <p:nvPr/>
        </p:nvSpPr>
        <p:spPr>
          <a:xfrm>
            <a:off x="838200" y="2743200"/>
            <a:ext cx="2895600" cy="2819400"/>
          </a:xfrm>
          <a:prstGeom prst="rect">
            <a:avLst/>
          </a:prstGeom>
        </p:spPr>
        <p:txBody>
          <a:bodyPr vert="horz" lIns="91440" tIns="45720" rIns="91440" bIns="45720" rtlCol="0">
            <a:noAutofit/>
          </a:bodyPr>
          <a:lstStyle/>
          <a:p>
            <a:pPr algn="ctr"/>
            <a:r>
              <a:rPr lang="en-US" sz="2400" b="1" dirty="0" smtClean="0">
                <a:solidFill>
                  <a:srgbClr val="FFFF00"/>
                </a:solidFill>
              </a:rPr>
              <a:t>OP MEGH RAHAT IN  J &amp;K (2014)</a:t>
            </a:r>
          </a:p>
          <a:p>
            <a:pPr algn="ctr"/>
            <a:endParaRPr lang="en-US" sz="2400" b="1" dirty="0" smtClean="0">
              <a:solidFill>
                <a:srgbClr val="FFFF00"/>
              </a:solidFill>
            </a:endParaRPr>
          </a:p>
          <a:p>
            <a:pPr algn="ctr"/>
            <a:endParaRPr lang="en-US" sz="2400" b="1" dirty="0" smtClean="0">
              <a:solidFill>
                <a:srgbClr val="FFFF00"/>
              </a:solidFill>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rgbClr val="FFFF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rgbClr val="FFFF00"/>
              </a:solidFill>
              <a:effectLst/>
              <a:uLnTx/>
              <a:uFillTx/>
              <a:latin typeface="+mn-lt"/>
              <a:ea typeface="+mn-ea"/>
              <a:cs typeface="+mn-cs"/>
            </a:endParaRPr>
          </a:p>
        </p:txBody>
      </p:sp>
      <p:sp>
        <p:nvSpPr>
          <p:cNvPr id="8" name="Oval 7"/>
          <p:cNvSpPr/>
          <p:nvPr/>
        </p:nvSpPr>
        <p:spPr>
          <a:xfrm>
            <a:off x="838200" y="3886200"/>
            <a:ext cx="2667000" cy="13716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7030A0"/>
                </a:solidFill>
              </a:rPr>
              <a:t>19719 </a:t>
            </a:r>
            <a:r>
              <a:rPr lang="en-US" sz="2400" b="1" dirty="0" smtClean="0">
                <a:solidFill>
                  <a:srgbClr val="7030A0"/>
                </a:solidFill>
              </a:rPr>
              <a:t> </a:t>
            </a:r>
            <a:r>
              <a:rPr lang="en-US" sz="2400" b="1" dirty="0" smtClean="0">
                <a:solidFill>
                  <a:srgbClr val="7030A0"/>
                </a:solidFill>
              </a:rPr>
              <a:t>CITIZENS</a:t>
            </a:r>
            <a:r>
              <a:rPr lang="en-US" sz="2400" b="1" dirty="0" smtClean="0">
                <a:solidFill>
                  <a:srgbClr val="7030A0"/>
                </a:solidFill>
              </a:rPr>
              <a:t> </a:t>
            </a:r>
            <a:r>
              <a:rPr lang="en-US" sz="2400" b="1" dirty="0" smtClean="0">
                <a:solidFill>
                  <a:srgbClr val="7030A0"/>
                </a:solidFill>
              </a:rPr>
              <a:t>EVACUATED</a:t>
            </a:r>
          </a:p>
        </p:txBody>
      </p:sp>
      <p:sp>
        <p:nvSpPr>
          <p:cNvPr id="10" name="Slide Number Placeholder 9"/>
          <p:cNvSpPr>
            <a:spLocks noGrp="1"/>
          </p:cNvSpPr>
          <p:nvPr>
            <p:ph type="sldNum" sz="quarter" idx="12"/>
          </p:nvPr>
        </p:nvSpPr>
        <p:spPr/>
        <p:txBody>
          <a:bodyPr/>
          <a:lstStyle/>
          <a:p>
            <a:fld id="{B6F15528-21DE-4FAA-801E-634DDDAF4B2B}"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Heptrs in  Emer Med Services\Photographs\3-3 raw.jpg"/>
          <p:cNvPicPr>
            <a:picLocks noChangeAspect="1" noChangeArrowheads="1"/>
          </p:cNvPicPr>
          <p:nvPr/>
        </p:nvPicPr>
        <p:blipFill>
          <a:blip r:embed="rId2" cstate="print"/>
          <a:srcRect/>
          <a:stretch>
            <a:fillRect/>
          </a:stretch>
        </p:blipFill>
        <p:spPr bwMode="auto">
          <a:xfrm>
            <a:off x="0" y="1742442"/>
            <a:ext cx="5029200" cy="5115558"/>
          </a:xfrm>
          <a:prstGeom prst="rect">
            <a:avLst/>
          </a:prstGeom>
          <a:ln>
            <a:noFill/>
          </a:ln>
          <a:effectLst>
            <a:softEdge rad="112500"/>
          </a:effectLst>
        </p:spPr>
      </p:pic>
      <p:sp>
        <p:nvSpPr>
          <p:cNvPr id="7" name="Rounded Rectangle 6"/>
          <p:cNvSpPr/>
          <p:nvPr/>
        </p:nvSpPr>
        <p:spPr>
          <a:xfrm>
            <a:off x="5257800" y="2438400"/>
            <a:ext cx="3886200" cy="10668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7030A0"/>
                </a:solidFill>
              </a:rPr>
              <a:t>MEDEVAC FROM ROOF TOP KERALA FLOODS  2018</a:t>
            </a:r>
            <a:endParaRPr lang="en-US" sz="2000" b="1" dirty="0">
              <a:solidFill>
                <a:srgbClr val="7030A0"/>
              </a:solidFill>
            </a:endParaRPr>
          </a:p>
        </p:txBody>
      </p:sp>
      <p:sp>
        <p:nvSpPr>
          <p:cNvPr id="11" name="Title 1"/>
          <p:cNvSpPr>
            <a:spLocks noGrp="1"/>
          </p:cNvSpPr>
          <p:nvPr>
            <p:ph type="title"/>
          </p:nvPr>
        </p:nvSpPr>
        <p:spPr>
          <a:xfrm>
            <a:off x="990600" y="0"/>
            <a:ext cx="7696200" cy="1143000"/>
          </a:xfrm>
        </p:spPr>
        <p:txBody>
          <a:bodyPr>
            <a:normAutofit/>
          </a:bodyPr>
          <a:lstStyle/>
          <a:p>
            <a:r>
              <a:rPr lang="en-US" dirty="0" smtClean="0"/>
              <a:t>MEDEVAC DURING DISASTERS </a:t>
            </a:r>
            <a:endParaRPr lang="en-US" dirty="0"/>
          </a:p>
        </p:txBody>
      </p:sp>
      <p:sp>
        <p:nvSpPr>
          <p:cNvPr id="12" name="Oval 11"/>
          <p:cNvSpPr/>
          <p:nvPr/>
        </p:nvSpPr>
        <p:spPr>
          <a:xfrm>
            <a:off x="5562600" y="3886200"/>
            <a:ext cx="3124200" cy="2286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7030A0"/>
                </a:solidFill>
              </a:rPr>
              <a:t>27</a:t>
            </a:r>
            <a:r>
              <a:rPr lang="en-US" sz="2400" b="1" dirty="0" smtClean="0">
                <a:solidFill>
                  <a:srgbClr val="7030A0"/>
                </a:solidFill>
              </a:rPr>
              <a:t> HEPTRS </a:t>
            </a:r>
            <a:r>
              <a:rPr lang="en-US" sz="2000" b="1" dirty="0" smtClean="0">
                <a:solidFill>
                  <a:srgbClr val="7030A0"/>
                </a:solidFill>
              </a:rPr>
              <a:t>EMPLOYED BY IAF IN RESCUE </a:t>
            </a:r>
            <a:r>
              <a:rPr lang="en-US" sz="2000" b="1" dirty="0" smtClean="0">
                <a:solidFill>
                  <a:srgbClr val="7030A0"/>
                </a:solidFill>
              </a:rPr>
              <a:t>MISSIONS</a:t>
            </a:r>
            <a:endParaRPr lang="en-US" sz="2000" b="1" dirty="0">
              <a:solidFill>
                <a:srgbClr val="7030A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Heptrs in  Emer Med Services\Photographs\1-2 raw.jpg"/>
          <p:cNvPicPr>
            <a:picLocks noChangeAspect="1" noChangeArrowheads="1"/>
          </p:cNvPicPr>
          <p:nvPr/>
        </p:nvPicPr>
        <p:blipFill>
          <a:blip r:embed="rId2" cstate="print"/>
          <a:srcRect/>
          <a:stretch>
            <a:fillRect/>
          </a:stretch>
        </p:blipFill>
        <p:spPr bwMode="auto">
          <a:xfrm>
            <a:off x="3810000" y="3458227"/>
            <a:ext cx="5334001" cy="3288083"/>
          </a:xfrm>
          <a:prstGeom prst="rect">
            <a:avLst/>
          </a:prstGeom>
          <a:ln>
            <a:noFill/>
          </a:ln>
          <a:effectLst>
            <a:softEdge rad="112500"/>
          </a:effectLst>
        </p:spPr>
      </p:pic>
      <p:pic>
        <p:nvPicPr>
          <p:cNvPr id="1029" name="Picture 5" descr="M:\Heptrs in  Emer Med Services\Photographs\1-1 raw.jpg"/>
          <p:cNvPicPr>
            <a:picLocks noChangeAspect="1" noChangeArrowheads="1"/>
          </p:cNvPicPr>
          <p:nvPr/>
        </p:nvPicPr>
        <p:blipFill>
          <a:blip r:embed="rId3" cstate="print"/>
          <a:srcRect/>
          <a:stretch>
            <a:fillRect/>
          </a:stretch>
        </p:blipFill>
        <p:spPr bwMode="auto">
          <a:xfrm>
            <a:off x="3828626" y="152400"/>
            <a:ext cx="5315373" cy="3276600"/>
          </a:xfrm>
          <a:prstGeom prst="rect">
            <a:avLst/>
          </a:prstGeom>
          <a:ln>
            <a:noFill/>
          </a:ln>
          <a:effectLst>
            <a:softEdge rad="112500"/>
          </a:effectLst>
        </p:spPr>
      </p:pic>
      <p:sp>
        <p:nvSpPr>
          <p:cNvPr id="7" name="Oval 6"/>
          <p:cNvSpPr/>
          <p:nvPr/>
        </p:nvSpPr>
        <p:spPr>
          <a:xfrm>
            <a:off x="152400" y="2971800"/>
            <a:ext cx="3276600" cy="20574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7030A0"/>
                </a:solidFill>
              </a:rPr>
              <a:t>584 </a:t>
            </a:r>
            <a:r>
              <a:rPr lang="en-US" sz="2000" b="1" dirty="0" smtClean="0">
                <a:solidFill>
                  <a:srgbClr val="7030A0"/>
                </a:solidFill>
              </a:rPr>
              <a:t>PEOPLE EVACUATED, MAJORITY OF THEM CASUALTIES</a:t>
            </a:r>
            <a:endParaRPr lang="en-US" sz="2000" b="1" dirty="0">
              <a:solidFill>
                <a:srgbClr val="7030A0"/>
              </a:solidFill>
            </a:endParaRPr>
          </a:p>
        </p:txBody>
      </p:sp>
      <p:sp>
        <p:nvSpPr>
          <p:cNvPr id="8" name="TextBox 7"/>
          <p:cNvSpPr txBox="1"/>
          <p:nvPr/>
        </p:nvSpPr>
        <p:spPr>
          <a:xfrm>
            <a:off x="685800" y="1752600"/>
            <a:ext cx="2743200" cy="646331"/>
          </a:xfrm>
          <a:prstGeom prst="rect">
            <a:avLst/>
          </a:prstGeom>
          <a:noFill/>
        </p:spPr>
        <p:txBody>
          <a:bodyPr wrap="square" rtlCol="0">
            <a:spAutoFit/>
          </a:bodyPr>
          <a:lstStyle/>
          <a:p>
            <a:r>
              <a:rPr lang="en-US" sz="3600" b="1" u="sng" dirty="0" smtClean="0">
                <a:solidFill>
                  <a:srgbClr val="FFFF00"/>
                </a:solidFill>
              </a:rPr>
              <a:t>KERALA 2018</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4114800" cy="1143000"/>
          </a:xfrm>
        </p:spPr>
        <p:txBody>
          <a:bodyPr>
            <a:noAutofit/>
          </a:bodyPr>
          <a:lstStyle/>
          <a:p>
            <a:r>
              <a:rPr lang="en-US" sz="3600" dirty="0" smtClean="0"/>
              <a:t>MEDEVAC OF PARA MILITARY SOLDIERS</a:t>
            </a:r>
            <a:endParaRPr lang="en-US" sz="3600" dirty="0"/>
          </a:p>
        </p:txBody>
      </p:sp>
      <p:pic>
        <p:nvPicPr>
          <p:cNvPr id="2050" name="Picture 2" descr="M:\Heptrs in  Emer Med Services\Pics\iaf-1473686712.jpg"/>
          <p:cNvPicPr>
            <a:picLocks noChangeAspect="1" noChangeArrowheads="1"/>
          </p:cNvPicPr>
          <p:nvPr/>
        </p:nvPicPr>
        <p:blipFill>
          <a:blip r:embed="rId2" cstate="print"/>
          <a:srcRect/>
          <a:stretch>
            <a:fillRect/>
          </a:stretch>
        </p:blipFill>
        <p:spPr bwMode="auto">
          <a:xfrm>
            <a:off x="0" y="3276600"/>
            <a:ext cx="4773642" cy="3581400"/>
          </a:xfrm>
          <a:prstGeom prst="rect">
            <a:avLst/>
          </a:prstGeom>
          <a:ln>
            <a:noFill/>
          </a:ln>
          <a:effectLst>
            <a:softEdge rad="112500"/>
          </a:effectLst>
        </p:spPr>
      </p:pic>
      <p:sp>
        <p:nvSpPr>
          <p:cNvPr id="6" name="Oval 5"/>
          <p:cNvSpPr/>
          <p:nvPr/>
        </p:nvSpPr>
        <p:spPr>
          <a:xfrm>
            <a:off x="4800600" y="3886200"/>
            <a:ext cx="4343400" cy="2209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655 PARA MILITARY PERSONNEL EVACUATED IN LAST 5 YEARS </a:t>
            </a:r>
            <a:endParaRPr lang="en-US" sz="2000" b="1" dirty="0">
              <a:solidFill>
                <a:schemeClr val="tx1"/>
              </a:solidFill>
            </a:endParaRPr>
          </a:p>
        </p:txBody>
      </p:sp>
      <p:pic>
        <p:nvPicPr>
          <p:cNvPr id="3" name="Picture 2" descr="M:\Heptrs in  Emer Med Services\Pics\26dec2.jpeg"/>
          <p:cNvPicPr>
            <a:picLocks noChangeAspect="1" noChangeArrowheads="1"/>
          </p:cNvPicPr>
          <p:nvPr/>
        </p:nvPicPr>
        <p:blipFill>
          <a:blip r:embed="rId3" cstate="print"/>
          <a:srcRect/>
          <a:stretch>
            <a:fillRect/>
          </a:stretch>
        </p:blipFill>
        <p:spPr bwMode="auto">
          <a:xfrm>
            <a:off x="4419600" y="153294"/>
            <a:ext cx="4724400" cy="3126224"/>
          </a:xfrm>
          <a:prstGeom prst="rect">
            <a:avLst/>
          </a:prstGeom>
          <a:ln>
            <a:noFill/>
          </a:ln>
          <a:effectLst>
            <a:softEdge rad="112500"/>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FOREST FIRES </a:t>
            </a:r>
            <a:endParaRPr lang="en-US" dirty="0"/>
          </a:p>
        </p:txBody>
      </p:sp>
      <p:sp>
        <p:nvSpPr>
          <p:cNvPr id="3" name="Content Placeholder 2"/>
          <p:cNvSpPr>
            <a:spLocks noGrp="1"/>
          </p:cNvSpPr>
          <p:nvPr>
            <p:ph idx="1"/>
          </p:nvPr>
        </p:nvSpPr>
        <p:spPr>
          <a:xfrm>
            <a:off x="228600" y="2438400"/>
            <a:ext cx="3505200" cy="4648200"/>
          </a:xfrm>
        </p:spPr>
        <p:txBody>
          <a:bodyPr>
            <a:normAutofit fontScale="92500"/>
          </a:bodyPr>
          <a:lstStyle/>
          <a:p>
            <a:pPr>
              <a:lnSpc>
                <a:spcPct val="170000"/>
              </a:lnSpc>
            </a:pPr>
            <a:r>
              <a:rPr lang="en-US" sz="2400" b="1" dirty="0" smtClean="0">
                <a:solidFill>
                  <a:srgbClr val="FFFF00"/>
                </a:solidFill>
              </a:rPr>
              <a:t>TAMIL NADU - MAR 2018</a:t>
            </a:r>
          </a:p>
          <a:p>
            <a:pPr>
              <a:lnSpc>
                <a:spcPct val="170000"/>
              </a:lnSpc>
            </a:pPr>
            <a:r>
              <a:rPr lang="en-US" sz="2400" b="1" dirty="0" smtClean="0">
                <a:solidFill>
                  <a:srgbClr val="FFFF00"/>
                </a:solidFill>
              </a:rPr>
              <a:t>KATRA - MAY 2018</a:t>
            </a:r>
          </a:p>
          <a:p>
            <a:pPr>
              <a:lnSpc>
                <a:spcPct val="170000"/>
              </a:lnSpc>
            </a:pPr>
            <a:r>
              <a:rPr lang="en-US" sz="2400" b="1" dirty="0" smtClean="0">
                <a:solidFill>
                  <a:srgbClr val="FFFF00"/>
                </a:solidFill>
              </a:rPr>
              <a:t>PATHANKOT - MAY 2018</a:t>
            </a:r>
          </a:p>
          <a:p>
            <a:pPr>
              <a:lnSpc>
                <a:spcPct val="170000"/>
              </a:lnSpc>
            </a:pPr>
            <a:r>
              <a:rPr lang="en-US" sz="2400" b="1" dirty="0" smtClean="0">
                <a:solidFill>
                  <a:srgbClr val="FFFF00"/>
                </a:solidFill>
              </a:rPr>
              <a:t>KASUALI MAY - 2018</a:t>
            </a:r>
          </a:p>
          <a:p>
            <a:pPr>
              <a:lnSpc>
                <a:spcPct val="170000"/>
              </a:lnSpc>
            </a:pPr>
            <a:r>
              <a:rPr lang="en-US" sz="2400" b="1" dirty="0" smtClean="0">
                <a:solidFill>
                  <a:srgbClr val="FFFF00"/>
                </a:solidFill>
              </a:rPr>
              <a:t>MOUNT ABU - APR 2017</a:t>
            </a:r>
          </a:p>
          <a:p>
            <a:pPr>
              <a:lnSpc>
                <a:spcPct val="170000"/>
              </a:lnSpc>
            </a:pPr>
            <a:r>
              <a:rPr lang="en-US" sz="2400" b="1" dirty="0" smtClean="0">
                <a:solidFill>
                  <a:srgbClr val="FFFF00"/>
                </a:solidFill>
              </a:rPr>
              <a:t>KOTA - APR 2017</a:t>
            </a:r>
          </a:p>
          <a:p>
            <a:endParaRPr lang="en-US" sz="2400" b="1" dirty="0">
              <a:solidFill>
                <a:srgbClr val="FFFF00"/>
              </a:solidFill>
            </a:endParaRPr>
          </a:p>
        </p:txBody>
      </p:sp>
      <p:pic>
        <p:nvPicPr>
          <p:cNvPr id="4098" name="Picture 2" descr="C:\Users\26697\Desktop\somegoodpics\nov 2014 near vishakhapatnam.jpg"/>
          <p:cNvPicPr>
            <a:picLocks noChangeAspect="1" noChangeArrowheads="1"/>
          </p:cNvPicPr>
          <p:nvPr/>
        </p:nvPicPr>
        <p:blipFill>
          <a:blip r:embed="rId2" cstate="print"/>
          <a:srcRect/>
          <a:stretch>
            <a:fillRect/>
          </a:stretch>
        </p:blipFill>
        <p:spPr bwMode="auto">
          <a:xfrm>
            <a:off x="3581400" y="2450068"/>
            <a:ext cx="5572126" cy="3429000"/>
          </a:xfrm>
          <a:prstGeom prst="rect">
            <a:avLst/>
          </a:prstGeom>
          <a:ln>
            <a:noFill/>
          </a:ln>
          <a:effectLst>
            <a:softEdge rad="112500"/>
          </a:effectLst>
        </p:spPr>
      </p:pic>
      <p:sp>
        <p:nvSpPr>
          <p:cNvPr id="6" name="TextBox 5"/>
          <p:cNvSpPr txBox="1"/>
          <p:nvPr/>
        </p:nvSpPr>
        <p:spPr>
          <a:xfrm>
            <a:off x="4953000" y="5791200"/>
            <a:ext cx="2895600" cy="338554"/>
          </a:xfrm>
          <a:prstGeom prst="rect">
            <a:avLst/>
          </a:prstGeom>
          <a:noFill/>
        </p:spPr>
        <p:txBody>
          <a:bodyPr wrap="square" rtlCol="0">
            <a:spAutoFit/>
          </a:bodyPr>
          <a:lstStyle/>
          <a:p>
            <a:r>
              <a:rPr lang="en-US" sz="1600" b="1" dirty="0" smtClean="0">
                <a:solidFill>
                  <a:schemeClr val="bg1"/>
                </a:solidFill>
              </a:rPr>
              <a:t>VISHAKHAPATNAM  </a:t>
            </a:r>
            <a:r>
              <a:rPr lang="en-US" sz="1600" b="1" dirty="0" smtClean="0">
                <a:solidFill>
                  <a:schemeClr val="bg1"/>
                </a:solidFill>
              </a:rPr>
              <a:t> NOV 2014</a:t>
            </a:r>
            <a:endParaRPr lang="en-US" sz="1600" b="1" dirty="0">
              <a:solidFill>
                <a:schemeClr val="bg1"/>
              </a:solidFill>
            </a:endParaRPr>
          </a:p>
        </p:txBody>
      </p:sp>
      <p:sp>
        <p:nvSpPr>
          <p:cNvPr id="7" name="TextBox 6"/>
          <p:cNvSpPr txBox="1"/>
          <p:nvPr/>
        </p:nvSpPr>
        <p:spPr>
          <a:xfrm>
            <a:off x="1219200" y="1524000"/>
            <a:ext cx="7379382" cy="954107"/>
          </a:xfrm>
          <a:prstGeom prst="rect">
            <a:avLst/>
          </a:prstGeom>
          <a:noFill/>
        </p:spPr>
        <p:txBody>
          <a:bodyPr wrap="square" rtlCol="0">
            <a:spAutoFit/>
          </a:bodyPr>
          <a:lstStyle/>
          <a:p>
            <a:r>
              <a:rPr lang="en-US" sz="2800" b="1" dirty="0" smtClean="0">
                <a:solidFill>
                  <a:schemeClr val="bg1"/>
                </a:solidFill>
              </a:rPr>
              <a:t>IAF REQD TO PITCH IN TO DOUSE FOREST FIRES </a:t>
            </a:r>
          </a:p>
          <a:p>
            <a:endParaRPr lang="en-US" sz="2800" dirty="0">
              <a:solidFill>
                <a:schemeClr val="bg1"/>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IAF HEPTRS – CAPABILITIES</a:t>
            </a:r>
            <a:endParaRPr lang="en-US" dirty="0"/>
          </a:p>
        </p:txBody>
      </p:sp>
      <p:sp>
        <p:nvSpPr>
          <p:cNvPr id="3" name="Content Placeholder 2"/>
          <p:cNvSpPr>
            <a:spLocks noGrp="1"/>
          </p:cNvSpPr>
          <p:nvPr>
            <p:ph idx="1"/>
          </p:nvPr>
        </p:nvSpPr>
        <p:spPr>
          <a:xfrm>
            <a:off x="304800" y="1828800"/>
            <a:ext cx="4038600" cy="4495800"/>
          </a:xfrm>
          <a:noFill/>
        </p:spPr>
        <p:txBody>
          <a:bodyPr>
            <a:noAutofit/>
          </a:bodyPr>
          <a:lstStyle/>
          <a:p>
            <a:r>
              <a:rPr lang="en-US" sz="1800" b="1" u="sng" dirty="0" smtClean="0">
                <a:solidFill>
                  <a:srgbClr val="FFFF00"/>
                </a:solidFill>
              </a:rPr>
              <a:t>MLH VARIANTS </a:t>
            </a:r>
            <a:r>
              <a:rPr lang="en-US" sz="1800" b="1" dirty="0" smtClean="0">
                <a:solidFill>
                  <a:srgbClr val="FFFF00"/>
                </a:solidFill>
              </a:rPr>
              <a:t>-    STRETCHER CASUALTY 12 + MEDICAL ATTENDANTS  3 </a:t>
            </a:r>
          </a:p>
          <a:p>
            <a:endParaRPr lang="en-US" sz="1800" b="1" dirty="0" smtClean="0">
              <a:solidFill>
                <a:srgbClr val="FFFF00"/>
              </a:solidFill>
            </a:endParaRPr>
          </a:p>
          <a:p>
            <a:r>
              <a:rPr lang="en-US" sz="1800" b="1" u="sng" dirty="0" smtClean="0">
                <a:solidFill>
                  <a:srgbClr val="FFFF00"/>
                </a:solidFill>
              </a:rPr>
              <a:t>ALH VARIANTS </a:t>
            </a:r>
            <a:r>
              <a:rPr lang="en-US" sz="1800" b="1" dirty="0" smtClean="0">
                <a:solidFill>
                  <a:srgbClr val="FFFF00"/>
                </a:solidFill>
              </a:rPr>
              <a:t>-     STRETCHER CASUALTY 04 + MEDICAL ATTENDANTS  3</a:t>
            </a:r>
          </a:p>
          <a:p>
            <a:endParaRPr lang="en-US" sz="1800" b="1" dirty="0" smtClean="0">
              <a:solidFill>
                <a:srgbClr val="FFFF00"/>
              </a:solidFill>
            </a:endParaRPr>
          </a:p>
          <a:p>
            <a:r>
              <a:rPr lang="en-US" sz="1800" b="1" u="sng" dirty="0" smtClean="0">
                <a:solidFill>
                  <a:srgbClr val="FFFF00"/>
                </a:solidFill>
              </a:rPr>
              <a:t>LUH VARIANTS  </a:t>
            </a:r>
            <a:r>
              <a:rPr lang="en-US" sz="1800" b="1" dirty="0" smtClean="0">
                <a:solidFill>
                  <a:srgbClr val="FFFF00"/>
                </a:solidFill>
              </a:rPr>
              <a:t>-       STRETCHER CASUALTY 02    + MEDICAL ATTENDANTS  1</a:t>
            </a:r>
          </a:p>
          <a:p>
            <a:endParaRPr lang="en-US" sz="1800" b="1" dirty="0" smtClean="0">
              <a:solidFill>
                <a:srgbClr val="FFFF00"/>
              </a:solidFill>
            </a:endParaRPr>
          </a:p>
          <a:p>
            <a:endParaRPr lang="en-US" sz="1800" b="1" dirty="0" smtClean="0">
              <a:solidFill>
                <a:srgbClr val="FFFF00"/>
              </a:solidFill>
            </a:endParaRPr>
          </a:p>
          <a:p>
            <a:pPr>
              <a:buNone/>
            </a:pPr>
            <a:endParaRPr lang="en-US" sz="1800" b="1" dirty="0">
              <a:solidFill>
                <a:srgbClr val="FFFF00"/>
              </a:solidFill>
            </a:endParaRPr>
          </a:p>
        </p:txBody>
      </p:sp>
      <p:pic>
        <p:nvPicPr>
          <p:cNvPr id="9218" name="Picture 2" descr="M:\Photographs\Chetak 012.jpg"/>
          <p:cNvPicPr>
            <a:picLocks noChangeAspect="1" noChangeArrowheads="1"/>
          </p:cNvPicPr>
          <p:nvPr/>
        </p:nvPicPr>
        <p:blipFill>
          <a:blip r:embed="rId2" cstate="print"/>
          <a:srcRect t="14286"/>
          <a:stretch>
            <a:fillRect/>
          </a:stretch>
        </p:blipFill>
        <p:spPr bwMode="auto">
          <a:xfrm>
            <a:off x="5000933" y="4146321"/>
            <a:ext cx="4143067" cy="1949679"/>
          </a:xfrm>
          <a:prstGeom prst="rect">
            <a:avLst/>
          </a:prstGeom>
          <a:ln>
            <a:noFill/>
          </a:ln>
          <a:effectLst>
            <a:softEdge rad="112500"/>
          </a:effectLst>
        </p:spPr>
      </p:pic>
      <p:pic>
        <p:nvPicPr>
          <p:cNvPr id="9219" name="Picture 3" descr="M:\Photographs\index5.jpg"/>
          <p:cNvPicPr>
            <a:picLocks noChangeAspect="1" noChangeArrowheads="1"/>
          </p:cNvPicPr>
          <p:nvPr/>
        </p:nvPicPr>
        <p:blipFill>
          <a:blip r:embed="rId3" cstate="print"/>
          <a:srcRect l="9375" t="20000" r="15000" b="31667"/>
          <a:stretch>
            <a:fillRect/>
          </a:stretch>
        </p:blipFill>
        <p:spPr bwMode="auto">
          <a:xfrm>
            <a:off x="4933950" y="1752600"/>
            <a:ext cx="4210050" cy="1981200"/>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dirty="0" smtClean="0"/>
              <a:t>SCOPE</a:t>
            </a:r>
            <a:endParaRPr lang="en-US" dirty="0"/>
          </a:p>
        </p:txBody>
      </p:sp>
      <p:sp>
        <p:nvSpPr>
          <p:cNvPr id="3" name="Content Placeholder 2"/>
          <p:cNvSpPr>
            <a:spLocks noGrp="1"/>
          </p:cNvSpPr>
          <p:nvPr>
            <p:ph idx="1"/>
          </p:nvPr>
        </p:nvSpPr>
        <p:spPr>
          <a:xfrm>
            <a:off x="1066800" y="1295400"/>
            <a:ext cx="8077200" cy="5334000"/>
          </a:xfrm>
        </p:spPr>
        <p:txBody>
          <a:bodyPr>
            <a:noAutofit/>
          </a:bodyPr>
          <a:lstStyle/>
          <a:p>
            <a:pPr>
              <a:lnSpc>
                <a:spcPct val="120000"/>
              </a:lnSpc>
            </a:pPr>
            <a:r>
              <a:rPr lang="en-US" sz="2000" b="1" dirty="0" smtClean="0"/>
              <a:t>INTRODUCTION</a:t>
            </a:r>
          </a:p>
          <a:p>
            <a:pPr>
              <a:lnSpc>
                <a:spcPct val="120000"/>
              </a:lnSpc>
            </a:pPr>
            <a:r>
              <a:rPr lang="en-US" sz="2000" b="1" dirty="0" smtClean="0">
                <a:solidFill>
                  <a:srgbClr val="92D050"/>
                </a:solidFill>
              </a:rPr>
              <a:t>WHY </a:t>
            </a:r>
            <a:r>
              <a:rPr lang="en-US" sz="2000" b="1" dirty="0" smtClean="0">
                <a:solidFill>
                  <a:srgbClr val="92D050"/>
                </a:solidFill>
              </a:rPr>
              <a:t>USE HELICOPTERS </a:t>
            </a:r>
            <a:endParaRPr lang="en-US" sz="2000" b="1" dirty="0" smtClean="0">
              <a:solidFill>
                <a:srgbClr val="92D050"/>
              </a:solidFill>
            </a:endParaRPr>
          </a:p>
          <a:p>
            <a:pPr>
              <a:lnSpc>
                <a:spcPct val="120000"/>
              </a:lnSpc>
            </a:pPr>
            <a:r>
              <a:rPr lang="en-US" sz="2000" b="1" dirty="0" smtClean="0"/>
              <a:t>MEDEVAC CAPABLITIES OF IAF </a:t>
            </a:r>
            <a:r>
              <a:rPr lang="en-US" sz="2000" b="1" dirty="0" smtClean="0"/>
              <a:t>HEPTRS </a:t>
            </a:r>
            <a:endParaRPr lang="en-US" sz="2000" b="1" dirty="0" smtClean="0"/>
          </a:p>
          <a:p>
            <a:pPr>
              <a:lnSpc>
                <a:spcPct val="120000"/>
              </a:lnSpc>
            </a:pPr>
            <a:r>
              <a:rPr lang="en-US" sz="2000" b="1" dirty="0" smtClean="0">
                <a:solidFill>
                  <a:srgbClr val="92D050"/>
                </a:solidFill>
              </a:rPr>
              <a:t>TYPES OF MEDEVAC ROLES BY IAF</a:t>
            </a:r>
            <a:endParaRPr lang="en-US" sz="2000" b="1" dirty="0" smtClean="0">
              <a:solidFill>
                <a:srgbClr val="92D050"/>
              </a:solidFill>
            </a:endParaRPr>
          </a:p>
          <a:p>
            <a:pPr>
              <a:lnSpc>
                <a:spcPct val="120000"/>
              </a:lnSpc>
            </a:pPr>
            <a:r>
              <a:rPr lang="en-US" sz="2000" b="1" dirty="0" smtClean="0"/>
              <a:t>STATISTICS FROM RECENT PAST</a:t>
            </a:r>
          </a:p>
          <a:p>
            <a:pPr>
              <a:lnSpc>
                <a:spcPct val="120000"/>
              </a:lnSpc>
            </a:pPr>
            <a:r>
              <a:rPr lang="en-US" sz="2000" b="1" dirty="0" smtClean="0">
                <a:solidFill>
                  <a:srgbClr val="92D050"/>
                </a:solidFill>
              </a:rPr>
              <a:t>MEDEVAC </a:t>
            </a:r>
            <a:r>
              <a:rPr lang="en-US" sz="2000" b="1" dirty="0" smtClean="0">
                <a:solidFill>
                  <a:srgbClr val="92D050"/>
                </a:solidFill>
              </a:rPr>
              <a:t>PHILOSOPHY </a:t>
            </a:r>
            <a:r>
              <a:rPr lang="en-US" sz="2000" b="1" dirty="0" smtClean="0">
                <a:solidFill>
                  <a:srgbClr val="92D050"/>
                </a:solidFill>
              </a:rPr>
              <a:t>IN IAF</a:t>
            </a:r>
          </a:p>
          <a:p>
            <a:pPr>
              <a:lnSpc>
                <a:spcPct val="120000"/>
              </a:lnSpc>
            </a:pPr>
            <a:r>
              <a:rPr lang="en-US" sz="2000" b="1" dirty="0" smtClean="0"/>
              <a:t>PROCEDURE FOR INDENTING </a:t>
            </a:r>
            <a:r>
              <a:rPr lang="en-US" sz="2000" b="1" dirty="0" smtClean="0"/>
              <a:t>IAF AIRCRAFT</a:t>
            </a:r>
            <a:endParaRPr lang="en-US" sz="2000" b="1" dirty="0" smtClean="0"/>
          </a:p>
          <a:p>
            <a:pPr>
              <a:lnSpc>
                <a:spcPct val="120000"/>
              </a:lnSpc>
            </a:pPr>
            <a:r>
              <a:rPr lang="en-US" sz="2000" b="1" dirty="0" smtClean="0">
                <a:solidFill>
                  <a:srgbClr val="92D050"/>
                </a:solidFill>
              </a:rPr>
              <a:t>CHALLENGES AND CONSTRAINTS</a:t>
            </a:r>
          </a:p>
          <a:p>
            <a:pPr>
              <a:lnSpc>
                <a:spcPct val="120000"/>
              </a:lnSpc>
            </a:pPr>
            <a:r>
              <a:rPr lang="en-US" sz="2000" b="1" dirty="0" smtClean="0"/>
              <a:t>OPPORTUNITIES FOR GROWTH OF HELICOPTER OPS</a:t>
            </a:r>
          </a:p>
          <a:p>
            <a:pPr>
              <a:lnSpc>
                <a:spcPct val="120000"/>
              </a:lnSpc>
            </a:pPr>
            <a:r>
              <a:rPr lang="en-US" sz="2000" b="1" dirty="0" smtClean="0">
                <a:solidFill>
                  <a:srgbClr val="92D050"/>
                </a:solidFill>
              </a:rPr>
              <a:t>ROLE OF STATE GOVTS</a:t>
            </a:r>
            <a:endParaRPr lang="en-US" sz="2000" b="1" dirty="0" smtClean="0">
              <a:solidFill>
                <a:srgbClr val="92D050"/>
              </a:solidFill>
            </a:endParaRPr>
          </a:p>
          <a:p>
            <a:pPr>
              <a:lnSpc>
                <a:spcPct val="120000"/>
              </a:lnSpc>
            </a:pPr>
            <a:r>
              <a:rPr lang="en-US" sz="2000" b="1" dirty="0" smtClean="0"/>
              <a:t>CONCLUSION</a:t>
            </a:r>
            <a:endParaRPr lang="en-US" sz="2000" b="1"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Autofit/>
          </a:bodyPr>
          <a:lstStyle/>
          <a:p>
            <a:r>
              <a:rPr lang="en-US" sz="3600" dirty="0" smtClean="0"/>
              <a:t>IAF HEPTRS MODIFIED FOR </a:t>
            </a:r>
            <a:br>
              <a:rPr lang="en-US" sz="3600" dirty="0" smtClean="0"/>
            </a:br>
            <a:r>
              <a:rPr lang="en-US" sz="3600" dirty="0" smtClean="0"/>
              <a:t>MEDEVAC ROLE</a:t>
            </a:r>
            <a:endParaRPr lang="en-US" sz="3600" dirty="0"/>
          </a:p>
        </p:txBody>
      </p:sp>
      <p:pic>
        <p:nvPicPr>
          <p:cNvPr id="1026" name="Picture 2" descr="M:\Heptrs in  Emer Med Services\Photographs\index6.jpg"/>
          <p:cNvPicPr>
            <a:picLocks noChangeAspect="1" noChangeArrowheads="1"/>
          </p:cNvPicPr>
          <p:nvPr/>
        </p:nvPicPr>
        <p:blipFill>
          <a:blip r:embed="rId2" cstate="print"/>
          <a:srcRect/>
          <a:stretch>
            <a:fillRect/>
          </a:stretch>
        </p:blipFill>
        <p:spPr bwMode="auto">
          <a:xfrm flipH="1">
            <a:off x="4187013" y="1295400"/>
            <a:ext cx="4956987" cy="2590800"/>
          </a:xfrm>
          <a:prstGeom prst="rect">
            <a:avLst/>
          </a:prstGeom>
          <a:ln>
            <a:noFill/>
          </a:ln>
          <a:effectLst>
            <a:softEdge rad="112500"/>
          </a:effectLst>
        </p:spPr>
      </p:pic>
      <p:pic>
        <p:nvPicPr>
          <p:cNvPr id="1027" name="Picture 3" descr="M:\Heptrs in  Emer Med Services\Final\Picture2.jpg"/>
          <p:cNvPicPr>
            <a:picLocks noChangeAspect="1" noChangeArrowheads="1"/>
          </p:cNvPicPr>
          <p:nvPr/>
        </p:nvPicPr>
        <p:blipFill>
          <a:blip r:embed="rId3" cstate="print"/>
          <a:srcRect/>
          <a:stretch>
            <a:fillRect/>
          </a:stretch>
        </p:blipFill>
        <p:spPr bwMode="auto">
          <a:xfrm>
            <a:off x="4191000" y="4087836"/>
            <a:ext cx="4953000" cy="2846364"/>
          </a:xfrm>
          <a:prstGeom prst="rect">
            <a:avLst/>
          </a:prstGeom>
          <a:ln>
            <a:noFill/>
          </a:ln>
          <a:effectLst>
            <a:softEdge rad="112500"/>
          </a:effectLst>
        </p:spPr>
      </p:pic>
      <p:sp>
        <p:nvSpPr>
          <p:cNvPr id="8" name="TextBox 7"/>
          <p:cNvSpPr txBox="1"/>
          <p:nvPr/>
        </p:nvSpPr>
        <p:spPr>
          <a:xfrm>
            <a:off x="6096000" y="3821668"/>
            <a:ext cx="2209800" cy="369332"/>
          </a:xfrm>
          <a:prstGeom prst="rect">
            <a:avLst/>
          </a:prstGeom>
          <a:noFill/>
        </p:spPr>
        <p:txBody>
          <a:bodyPr wrap="square" rtlCol="0">
            <a:spAutoFit/>
          </a:bodyPr>
          <a:lstStyle/>
          <a:p>
            <a:r>
              <a:rPr lang="en-US" b="1" dirty="0" smtClean="0">
                <a:solidFill>
                  <a:schemeClr val="bg1"/>
                </a:solidFill>
              </a:rPr>
              <a:t>Mi-17 HELICOPTER</a:t>
            </a:r>
            <a:endParaRPr lang="en-US" b="1" dirty="0">
              <a:solidFill>
                <a:schemeClr val="bg1"/>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20</a:t>
            </a:fld>
            <a:endParaRPr lang="en-US" dirty="0"/>
          </a:p>
        </p:txBody>
      </p:sp>
      <p:sp>
        <p:nvSpPr>
          <p:cNvPr id="10" name="Rectangle 9"/>
          <p:cNvSpPr/>
          <p:nvPr/>
        </p:nvSpPr>
        <p:spPr>
          <a:xfrm>
            <a:off x="304800" y="4267200"/>
            <a:ext cx="3733800" cy="1631216"/>
          </a:xfrm>
          <a:prstGeom prst="rect">
            <a:avLst/>
          </a:prstGeom>
        </p:spPr>
        <p:txBody>
          <a:bodyPr wrap="square">
            <a:spAutoFit/>
          </a:bodyPr>
          <a:lstStyle/>
          <a:p>
            <a:pPr marL="176213" indent="-176213">
              <a:buFont typeface="Arial" pitchFamily="34" charset="0"/>
              <a:buChar char="•"/>
            </a:pPr>
            <a:r>
              <a:rPr lang="en-US" sz="2000" b="1" dirty="0" smtClean="0">
                <a:solidFill>
                  <a:schemeClr val="bg1"/>
                </a:solidFill>
              </a:rPr>
              <a:t>MODIFIED </a:t>
            </a:r>
            <a:r>
              <a:rPr lang="en-US" sz="2000" b="1" dirty="0" smtClean="0">
                <a:solidFill>
                  <a:schemeClr val="bg1"/>
                </a:solidFill>
              </a:rPr>
              <a:t>TO UNDERTAKE MEDEAVC TASKS WITH BASIC </a:t>
            </a:r>
            <a:r>
              <a:rPr lang="en-US" sz="2000" b="1" dirty="0" smtClean="0">
                <a:solidFill>
                  <a:schemeClr val="bg1"/>
                </a:solidFill>
              </a:rPr>
              <a:t>EQPT</a:t>
            </a:r>
          </a:p>
          <a:p>
            <a:pPr marL="176213" indent="-176213">
              <a:buFont typeface="Arial" pitchFamily="34" charset="0"/>
              <a:buChar char="•"/>
            </a:pPr>
            <a:endParaRPr lang="en-US" sz="2000" b="1" dirty="0" smtClean="0">
              <a:solidFill>
                <a:schemeClr val="bg1"/>
              </a:solidFill>
            </a:endParaRPr>
          </a:p>
          <a:p>
            <a:pPr marL="176213" indent="-176213">
              <a:buFont typeface="Arial" pitchFamily="34" charset="0"/>
              <a:buChar char="•"/>
            </a:pPr>
            <a:r>
              <a:rPr lang="en-US" sz="2000" b="1" dirty="0" smtClean="0">
                <a:solidFill>
                  <a:schemeClr val="bg1"/>
                </a:solidFill>
              </a:rPr>
              <a:t>TIME TO MODIFY – 3-4 HOURS </a:t>
            </a:r>
            <a:endParaRPr lang="en-US" sz="2000" b="1" dirty="0">
              <a:solidFill>
                <a:schemeClr val="bg1"/>
              </a:solidFill>
            </a:endParaRPr>
          </a:p>
        </p:txBody>
      </p:sp>
      <p:sp>
        <p:nvSpPr>
          <p:cNvPr id="11" name="Rectangle 10"/>
          <p:cNvSpPr/>
          <p:nvPr/>
        </p:nvSpPr>
        <p:spPr>
          <a:xfrm>
            <a:off x="313116" y="2057400"/>
            <a:ext cx="3573084" cy="707886"/>
          </a:xfrm>
          <a:prstGeom prst="rect">
            <a:avLst/>
          </a:prstGeom>
        </p:spPr>
        <p:txBody>
          <a:bodyPr wrap="square">
            <a:spAutoFit/>
          </a:bodyPr>
          <a:lstStyle/>
          <a:p>
            <a:pPr marL="280988" indent="-280988">
              <a:buFont typeface="Arial" pitchFamily="34" charset="0"/>
              <a:buChar char="•"/>
            </a:pPr>
            <a:r>
              <a:rPr lang="en-US" sz="2000" b="1" dirty="0" smtClean="0">
                <a:solidFill>
                  <a:schemeClr val="bg1"/>
                </a:solidFill>
              </a:rPr>
              <a:t>MACHINES DESIGNED FOR MILITARY USE </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001000" cy="1143000"/>
          </a:xfrm>
        </p:spPr>
        <p:txBody>
          <a:bodyPr>
            <a:noAutofit/>
          </a:bodyPr>
          <a:lstStyle/>
          <a:p>
            <a:r>
              <a:rPr lang="en-US" dirty="0" smtClean="0"/>
              <a:t>MEDEVAC EQUIPMENTS</a:t>
            </a:r>
            <a:endParaRPr lang="en-US" dirty="0"/>
          </a:p>
        </p:txBody>
      </p:sp>
      <p:sp>
        <p:nvSpPr>
          <p:cNvPr id="3" name="Content Placeholder 2"/>
          <p:cNvSpPr>
            <a:spLocks noGrp="1"/>
          </p:cNvSpPr>
          <p:nvPr>
            <p:ph idx="1"/>
          </p:nvPr>
        </p:nvSpPr>
        <p:spPr>
          <a:xfrm>
            <a:off x="152400" y="4038600"/>
            <a:ext cx="4572000" cy="2286000"/>
          </a:xfrm>
        </p:spPr>
        <p:txBody>
          <a:bodyPr>
            <a:normAutofit lnSpcReduction="10000"/>
          </a:bodyPr>
          <a:lstStyle/>
          <a:p>
            <a:pPr>
              <a:buNone/>
            </a:pPr>
            <a:r>
              <a:rPr lang="en-US" sz="2000" b="1" dirty="0" smtClean="0">
                <a:solidFill>
                  <a:srgbClr val="FFFF00"/>
                </a:solidFill>
              </a:rPr>
              <a:t>		</a:t>
            </a:r>
            <a:r>
              <a:rPr lang="en-US" sz="2000" b="1" u="sng" dirty="0" smtClean="0">
                <a:solidFill>
                  <a:srgbClr val="FFFF00"/>
                </a:solidFill>
              </a:rPr>
              <a:t>OTHER EQUIPMENT</a:t>
            </a:r>
          </a:p>
          <a:p>
            <a:pPr>
              <a:buNone/>
            </a:pPr>
            <a:endParaRPr lang="en-US" sz="2000" b="1" u="sng" dirty="0" smtClean="0">
              <a:solidFill>
                <a:srgbClr val="FFFF00"/>
              </a:solidFill>
            </a:endParaRPr>
          </a:p>
          <a:p>
            <a:r>
              <a:rPr lang="en-US" sz="2000" b="1" dirty="0" smtClean="0"/>
              <a:t>SEATS FOR MEDICAL ATTENDANTS</a:t>
            </a:r>
          </a:p>
          <a:p>
            <a:r>
              <a:rPr lang="en-US" sz="2000" b="1" dirty="0" smtClean="0"/>
              <a:t>OXYGEN BOTTLES</a:t>
            </a:r>
          </a:p>
          <a:p>
            <a:r>
              <a:rPr lang="en-US" sz="2000" b="1" dirty="0" smtClean="0"/>
              <a:t>SPECIALIST MEDICAL CARE EQUIPMENT: VARIES DEPENDING ON SITUATION </a:t>
            </a:r>
            <a:endParaRPr lang="en-US" sz="2000" b="1" dirty="0"/>
          </a:p>
        </p:txBody>
      </p:sp>
      <p:pic>
        <p:nvPicPr>
          <p:cNvPr id="4" name="Picture 3" descr="M:\Heptrs in  Emer Med Services\Pics\0D5A1536.JPG"/>
          <p:cNvPicPr>
            <a:picLocks noChangeAspect="1" noChangeArrowheads="1"/>
          </p:cNvPicPr>
          <p:nvPr/>
        </p:nvPicPr>
        <p:blipFill>
          <a:blip r:embed="rId2" cstate="print"/>
          <a:srcRect/>
          <a:stretch>
            <a:fillRect/>
          </a:stretch>
        </p:blipFill>
        <p:spPr bwMode="auto">
          <a:xfrm>
            <a:off x="457200" y="1676400"/>
            <a:ext cx="3733800" cy="2233997"/>
          </a:xfrm>
          <a:prstGeom prst="rect">
            <a:avLst/>
          </a:prstGeom>
          <a:ln>
            <a:noFill/>
          </a:ln>
          <a:effectLst>
            <a:softEdge rad="112500"/>
          </a:effectLst>
        </p:spPr>
      </p:pic>
      <p:pic>
        <p:nvPicPr>
          <p:cNvPr id="6" name="Picture 4" descr="M:\Heptrs in  Emer Med Services\Pics\physician-yellow-stretcher-readiness-medical-equipment-assist-a-patient-KKTY4J.jpg"/>
          <p:cNvPicPr>
            <a:picLocks noChangeAspect="1" noChangeArrowheads="1"/>
          </p:cNvPicPr>
          <p:nvPr/>
        </p:nvPicPr>
        <p:blipFill>
          <a:blip r:embed="rId3" cstate="print"/>
          <a:srcRect b="21078"/>
          <a:stretch>
            <a:fillRect/>
          </a:stretch>
        </p:blipFill>
        <p:spPr bwMode="auto">
          <a:xfrm>
            <a:off x="4572000" y="1752600"/>
            <a:ext cx="4191000" cy="2203494"/>
          </a:xfrm>
          <a:prstGeom prst="rect">
            <a:avLst/>
          </a:prstGeom>
          <a:ln>
            <a:noFill/>
          </a:ln>
          <a:effectLst>
            <a:softEdge rad="112500"/>
          </a:effectLst>
        </p:spPr>
      </p:pic>
      <p:pic>
        <p:nvPicPr>
          <p:cNvPr id="7" name="Picture 3" descr="M:\Heptrs in  Emer Med Services\Pics\7516-Relequip-Two-Piece-Rescue-Scoop-Stretcher-Hayes-First-Aid-Medical-Surgery-Supplies-Equipment-750x750.png"/>
          <p:cNvPicPr>
            <a:picLocks noChangeAspect="1" noChangeArrowheads="1"/>
          </p:cNvPicPr>
          <p:nvPr/>
        </p:nvPicPr>
        <p:blipFill>
          <a:blip r:embed="rId4" cstate="print"/>
          <a:srcRect/>
          <a:stretch>
            <a:fillRect/>
          </a:stretch>
        </p:blipFill>
        <p:spPr bwMode="auto">
          <a:xfrm>
            <a:off x="4724400" y="4530437"/>
            <a:ext cx="4038600" cy="2327563"/>
          </a:xfrm>
          <a:prstGeom prst="rect">
            <a:avLst/>
          </a:prstGeom>
          <a:ln>
            <a:noFill/>
          </a:ln>
          <a:effectLst>
            <a:softEdge rad="112500"/>
          </a:effectLst>
        </p:spPr>
      </p:pic>
      <p:sp>
        <p:nvSpPr>
          <p:cNvPr id="8" name="Rounded Rectangle 7"/>
          <p:cNvSpPr/>
          <p:nvPr/>
        </p:nvSpPr>
        <p:spPr>
          <a:xfrm>
            <a:off x="4876800" y="1295400"/>
            <a:ext cx="3429000" cy="5334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en-US" sz="2000" b="1" dirty="0" smtClean="0">
                <a:solidFill>
                  <a:srgbClr val="7030A0"/>
                </a:solidFill>
              </a:rPr>
              <a:t>SPINAL BOARD: STRETCHER FOR SPINAL SUPPORT  </a:t>
            </a:r>
          </a:p>
        </p:txBody>
      </p:sp>
      <p:sp>
        <p:nvSpPr>
          <p:cNvPr id="9" name="Rounded Rectangle 8"/>
          <p:cNvSpPr/>
          <p:nvPr/>
        </p:nvSpPr>
        <p:spPr>
          <a:xfrm>
            <a:off x="5410200" y="4114800"/>
            <a:ext cx="2438400" cy="5334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en-US" sz="2000" b="1" dirty="0" smtClean="0">
                <a:solidFill>
                  <a:srgbClr val="7030A0"/>
                </a:solidFill>
              </a:rPr>
              <a:t>SCOOP STRETCHER</a:t>
            </a:r>
          </a:p>
        </p:txBody>
      </p:sp>
      <p:sp>
        <p:nvSpPr>
          <p:cNvPr id="10" name="Rounded Rectangle 9"/>
          <p:cNvSpPr/>
          <p:nvPr/>
        </p:nvSpPr>
        <p:spPr>
          <a:xfrm>
            <a:off x="1219200" y="1219200"/>
            <a:ext cx="2209800" cy="5334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lvl="1"/>
            <a:r>
              <a:rPr lang="en-US" sz="2000" b="1" dirty="0" smtClean="0">
                <a:solidFill>
                  <a:srgbClr val="7030A0"/>
                </a:solidFill>
              </a:rPr>
              <a:t>BASIC STRETCHER</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Heptrs in  Emer Med Services\Photographs\selected (6).JPG"/>
          <p:cNvPicPr>
            <a:picLocks noChangeAspect="1" noChangeArrowheads="1"/>
          </p:cNvPicPr>
          <p:nvPr/>
        </p:nvPicPr>
        <p:blipFill>
          <a:blip r:embed="rId2" cstate="print">
            <a:lum bright="15000"/>
          </a:blip>
          <a:srcRect/>
          <a:stretch>
            <a:fillRect/>
          </a:stretch>
        </p:blipFill>
        <p:spPr bwMode="auto">
          <a:xfrm>
            <a:off x="5562601" y="2362200"/>
            <a:ext cx="3581400" cy="2514600"/>
          </a:xfrm>
          <a:prstGeom prst="rect">
            <a:avLst/>
          </a:prstGeom>
          <a:ln>
            <a:noFill/>
          </a:ln>
          <a:effectLst>
            <a:softEdge rad="112500"/>
          </a:effectLst>
        </p:spPr>
      </p:pic>
      <p:sp>
        <p:nvSpPr>
          <p:cNvPr id="2" name="Title 1"/>
          <p:cNvSpPr>
            <a:spLocks noGrp="1"/>
          </p:cNvSpPr>
          <p:nvPr>
            <p:ph type="title"/>
          </p:nvPr>
        </p:nvSpPr>
        <p:spPr>
          <a:xfrm>
            <a:off x="457200" y="76200"/>
            <a:ext cx="8229600" cy="1143000"/>
          </a:xfrm>
        </p:spPr>
        <p:txBody>
          <a:bodyPr>
            <a:normAutofit/>
          </a:bodyPr>
          <a:lstStyle/>
          <a:p>
            <a:r>
              <a:rPr lang="en-US" sz="3600" dirty="0" smtClean="0"/>
              <a:t>MEDEVAC </a:t>
            </a:r>
            <a:r>
              <a:rPr lang="en-US" sz="3600" dirty="0" smtClean="0"/>
              <a:t>PHILOSOPHY</a:t>
            </a:r>
            <a:r>
              <a:rPr lang="en-US" sz="3600" dirty="0" smtClean="0"/>
              <a:t> </a:t>
            </a:r>
            <a:r>
              <a:rPr lang="en-US" sz="3600" dirty="0" smtClean="0"/>
              <a:t>IN IAF</a:t>
            </a:r>
            <a:endParaRPr lang="en-US" sz="3600" dirty="0"/>
          </a:p>
        </p:txBody>
      </p:sp>
      <p:sp>
        <p:nvSpPr>
          <p:cNvPr id="3" name="Content Placeholder 2"/>
          <p:cNvSpPr>
            <a:spLocks noGrp="1"/>
          </p:cNvSpPr>
          <p:nvPr>
            <p:ph idx="1"/>
          </p:nvPr>
        </p:nvSpPr>
        <p:spPr>
          <a:xfrm>
            <a:off x="0" y="1371600"/>
            <a:ext cx="5562600" cy="5486400"/>
          </a:xfrm>
        </p:spPr>
        <p:txBody>
          <a:bodyPr>
            <a:normAutofit/>
          </a:bodyPr>
          <a:lstStyle/>
          <a:p>
            <a:pPr marL="342900" lvl="1" indent="-3175">
              <a:buNone/>
            </a:pPr>
            <a:r>
              <a:rPr lang="en-US" sz="3200" b="1" dirty="0" smtClean="0">
                <a:solidFill>
                  <a:srgbClr val="FFFF00"/>
                </a:solidFill>
              </a:rPr>
              <a:t>	</a:t>
            </a:r>
            <a:r>
              <a:rPr lang="en-US" sz="3200" b="1" dirty="0" smtClean="0">
                <a:solidFill>
                  <a:srgbClr val="FFFF00"/>
                </a:solidFill>
              </a:rPr>
              <a:t>	</a:t>
            </a:r>
            <a:r>
              <a:rPr lang="en-US" b="1" i="1" u="sng" dirty="0" smtClean="0">
                <a:solidFill>
                  <a:srgbClr val="FFFF00"/>
                </a:solidFill>
              </a:rPr>
              <a:t>EXECUTION PROCEDURE</a:t>
            </a:r>
            <a:endParaRPr lang="en-US" sz="3000" b="1" i="1" u="sng" dirty="0" smtClean="0">
              <a:solidFill>
                <a:srgbClr val="FFFF00"/>
              </a:solidFill>
            </a:endParaRPr>
          </a:p>
          <a:p>
            <a:pPr marL="342900" lvl="1" indent="-3175">
              <a:buNone/>
            </a:pPr>
            <a:endParaRPr lang="en-US" sz="2200" b="1" i="1" u="sng" dirty="0" smtClean="0">
              <a:solidFill>
                <a:srgbClr val="FFFF00"/>
              </a:solidFill>
            </a:endParaRPr>
          </a:p>
          <a:p>
            <a:pPr lvl="1"/>
            <a:r>
              <a:rPr lang="en-US" sz="2000" b="1" dirty="0" smtClean="0"/>
              <a:t>REQUISITION FOR MEDEVAC FROM STATE GOVTS, BSF, MEA FOR FOREIGN NATIONALS</a:t>
            </a:r>
          </a:p>
          <a:p>
            <a:pPr lvl="1"/>
            <a:endParaRPr lang="en-US" sz="2000" b="1" dirty="0" smtClean="0"/>
          </a:p>
          <a:p>
            <a:pPr lvl="1"/>
            <a:r>
              <a:rPr lang="en-US" sz="2000" b="1" dirty="0" smtClean="0"/>
              <a:t>COORDINATION BETWEEN CONCERNED AGENCIES</a:t>
            </a:r>
          </a:p>
          <a:p>
            <a:pPr lvl="1"/>
            <a:endParaRPr lang="en-US" sz="2000" b="1" dirty="0" smtClean="0"/>
          </a:p>
          <a:p>
            <a:pPr lvl="1"/>
            <a:r>
              <a:rPr lang="en-US" sz="2000" b="1" dirty="0" smtClean="0"/>
              <a:t>FITNESS FOR AIR EVACUATION BY DOCTOR</a:t>
            </a:r>
          </a:p>
          <a:p>
            <a:pPr lvl="1"/>
            <a:endParaRPr lang="en-US" sz="2000" b="1" dirty="0" smtClean="0"/>
          </a:p>
          <a:p>
            <a:pPr lvl="1"/>
            <a:r>
              <a:rPr lang="en-US" sz="2000" b="1" dirty="0" smtClean="0"/>
              <a:t>INSTITUTION OF URGENT MEDICAL AID </a:t>
            </a:r>
          </a:p>
          <a:p>
            <a:pPr lvl="1"/>
            <a:endParaRPr lang="en-US" sz="2000" b="1" dirty="0" smtClean="0"/>
          </a:p>
          <a:p>
            <a:pPr lvl="1"/>
            <a:r>
              <a:rPr lang="en-US" sz="2000" b="1" dirty="0" smtClean="0"/>
              <a:t>BRIEFING AND EVACUATION OF CASUALTY</a:t>
            </a:r>
          </a:p>
          <a:p>
            <a:pPr lvl="1"/>
            <a:endParaRPr lang="en-US" b="1" dirty="0" smtClean="0">
              <a:solidFill>
                <a:srgbClr val="FFFF00"/>
              </a:solidFill>
            </a:endParaRPr>
          </a:p>
          <a:p>
            <a:pPr lvl="1"/>
            <a:endParaRPr lang="en-US" b="1" dirty="0" smtClean="0">
              <a:solidFill>
                <a:srgbClr val="FFFF00"/>
              </a:solidFill>
            </a:endParaRPr>
          </a:p>
          <a:p>
            <a:pPr lvl="1"/>
            <a:endParaRPr lang="en-US" b="1" dirty="0" smtClean="0">
              <a:solidFill>
                <a:srgbClr val="FFFF00"/>
              </a:solidFill>
            </a:endParaRPr>
          </a:p>
          <a:p>
            <a:pPr lvl="1"/>
            <a:endParaRPr lang="en-US" b="1" dirty="0" smtClean="0">
              <a:solidFill>
                <a:srgbClr val="FFFF00"/>
              </a:solidFill>
            </a:endParaRPr>
          </a:p>
          <a:p>
            <a:pPr lvl="1"/>
            <a:endParaRPr lang="en-US" b="1" dirty="0">
              <a:solidFill>
                <a:srgbClr val="FFFF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MEDEVAC  PHILOSOPHY IN IAF</a:t>
            </a:r>
            <a:endParaRPr lang="en-US" sz="3600" dirty="0"/>
          </a:p>
        </p:txBody>
      </p:sp>
      <p:sp>
        <p:nvSpPr>
          <p:cNvPr id="3" name="Content Placeholder 2"/>
          <p:cNvSpPr>
            <a:spLocks noGrp="1"/>
          </p:cNvSpPr>
          <p:nvPr>
            <p:ph idx="1"/>
          </p:nvPr>
        </p:nvSpPr>
        <p:spPr>
          <a:xfrm>
            <a:off x="228600" y="1524000"/>
            <a:ext cx="8839200" cy="2057400"/>
          </a:xfrm>
        </p:spPr>
        <p:txBody>
          <a:bodyPr>
            <a:noAutofit/>
          </a:bodyPr>
          <a:lstStyle/>
          <a:p>
            <a:pPr marL="342900" lvl="1" indent="-342900">
              <a:buFont typeface="Arial" pitchFamily="34" charset="0"/>
              <a:buChar char="•"/>
            </a:pPr>
            <a:r>
              <a:rPr lang="en-US" sz="2000" b="1" dirty="0" smtClean="0"/>
              <a:t>TEAM WORK BY MEDICAL &amp; FLYING PROFESSIONALS</a:t>
            </a:r>
          </a:p>
          <a:p>
            <a:pPr marL="342900" lvl="1" indent="-342900">
              <a:buFont typeface="Arial" pitchFamily="34" charset="0"/>
              <a:buChar char="•"/>
            </a:pPr>
            <a:r>
              <a:rPr lang="en-US" sz="2000" b="1" dirty="0" smtClean="0"/>
              <a:t>PRIORITIES FOR EVACUATION - DEPENDS ON CRITICALITY OF MEDICAL CARE REQD</a:t>
            </a:r>
          </a:p>
          <a:p>
            <a:pPr marL="342900" lvl="2" indent="1588">
              <a:buSzPct val="75000"/>
              <a:buNone/>
            </a:pPr>
            <a:r>
              <a:rPr lang="en-US" sz="2000" b="1" i="1" u="sng" dirty="0" smtClean="0">
                <a:solidFill>
                  <a:srgbClr val="92D050"/>
                </a:solidFill>
              </a:rPr>
              <a:t>PRIORITY I  TO PRIORITY IV IS SET</a:t>
            </a:r>
            <a:r>
              <a:rPr lang="en-US" sz="2000" b="1" dirty="0" smtClean="0"/>
              <a:t> : RANGING FROM LIFE SAVING MEASURE  TO  MATTER OF CONVENIENCE </a:t>
            </a:r>
          </a:p>
          <a:p>
            <a:pPr marL="742950" lvl="2" indent="-342900"/>
            <a:endParaRPr lang="en-US" sz="1600" b="1" dirty="0" smtClean="0"/>
          </a:p>
          <a:p>
            <a:endParaRPr lang="en-US" sz="1800" b="1" dirty="0"/>
          </a:p>
        </p:txBody>
      </p:sp>
      <p:pic>
        <p:nvPicPr>
          <p:cNvPr id="4" name="Picture 2" descr="Image result for IAF  RESCUE PICTURES"/>
          <p:cNvPicPr>
            <a:picLocks noChangeAspect="1" noChangeArrowheads="1"/>
          </p:cNvPicPr>
          <p:nvPr/>
        </p:nvPicPr>
        <p:blipFill>
          <a:blip r:embed="rId2" cstate="print"/>
          <a:srcRect/>
          <a:stretch>
            <a:fillRect/>
          </a:stretch>
        </p:blipFill>
        <p:spPr bwMode="auto">
          <a:xfrm>
            <a:off x="-3800" y="3429000"/>
            <a:ext cx="4575800" cy="3048000"/>
          </a:xfrm>
          <a:prstGeom prst="rect">
            <a:avLst/>
          </a:prstGeom>
          <a:ln>
            <a:noFill/>
          </a:ln>
          <a:effectLst>
            <a:softEdge rad="112500"/>
          </a:effectLst>
        </p:spPr>
      </p:pic>
      <p:pic>
        <p:nvPicPr>
          <p:cNvPr id="15362" name="Picture 2" descr="Image result for IAF  RESCUE PICTURES"/>
          <p:cNvPicPr>
            <a:picLocks noChangeAspect="1" noChangeArrowheads="1"/>
          </p:cNvPicPr>
          <p:nvPr/>
        </p:nvPicPr>
        <p:blipFill>
          <a:blip r:embed="rId3" cstate="print"/>
          <a:srcRect/>
          <a:stretch>
            <a:fillRect/>
          </a:stretch>
        </p:blipFill>
        <p:spPr bwMode="auto">
          <a:xfrm>
            <a:off x="4491999" y="3429000"/>
            <a:ext cx="4575801" cy="3048000"/>
          </a:xfrm>
          <a:prstGeom prst="rect">
            <a:avLst/>
          </a:prstGeom>
          <a:ln>
            <a:noFill/>
          </a:ln>
          <a:effectLst>
            <a:softEdge rad="112500"/>
          </a:effectLst>
        </p:spPr>
      </p:pic>
      <p:sp>
        <p:nvSpPr>
          <p:cNvPr id="6" name="TextBox 5"/>
          <p:cNvSpPr txBox="1"/>
          <p:nvPr/>
        </p:nvSpPr>
        <p:spPr>
          <a:xfrm>
            <a:off x="6172200" y="6324600"/>
            <a:ext cx="1905000" cy="338554"/>
          </a:xfrm>
          <a:prstGeom prst="rect">
            <a:avLst/>
          </a:prstGeom>
          <a:noFill/>
        </p:spPr>
        <p:txBody>
          <a:bodyPr wrap="square" rtlCol="0">
            <a:spAutoFit/>
          </a:bodyPr>
          <a:lstStyle/>
          <a:p>
            <a:r>
              <a:rPr lang="en-US" sz="1600" b="1" dirty="0" smtClean="0">
                <a:solidFill>
                  <a:schemeClr val="bg1"/>
                </a:solidFill>
              </a:rPr>
              <a:t>JAMMU AUG 2019</a:t>
            </a:r>
            <a:endParaRPr lang="en-US" sz="1600" b="1" dirty="0">
              <a:solidFill>
                <a:schemeClr val="bg1"/>
              </a:solidFill>
            </a:endParaRPr>
          </a:p>
        </p:txBody>
      </p:sp>
      <p:sp>
        <p:nvSpPr>
          <p:cNvPr id="7" name="TextBox 6"/>
          <p:cNvSpPr txBox="1"/>
          <p:nvPr/>
        </p:nvSpPr>
        <p:spPr>
          <a:xfrm>
            <a:off x="1295400" y="6324600"/>
            <a:ext cx="1905000" cy="338554"/>
          </a:xfrm>
          <a:prstGeom prst="rect">
            <a:avLst/>
          </a:prstGeom>
          <a:noFill/>
        </p:spPr>
        <p:txBody>
          <a:bodyPr wrap="square" rtlCol="0">
            <a:spAutoFit/>
          </a:bodyPr>
          <a:lstStyle/>
          <a:p>
            <a:r>
              <a:rPr lang="en-US" sz="1600" b="1" dirty="0" smtClean="0">
                <a:solidFill>
                  <a:schemeClr val="bg1"/>
                </a:solidFill>
              </a:rPr>
              <a:t>GUJARAT  2017</a:t>
            </a:r>
            <a:endParaRPr lang="en-US" sz="1600" b="1" dirty="0">
              <a:solidFill>
                <a:schemeClr val="bg1"/>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dirty="0" smtClean="0"/>
              <a:t>INTEGRATED BROAD PLAN FOR </a:t>
            </a:r>
            <a:br>
              <a:rPr lang="en-US" sz="3600" dirty="0" smtClean="0"/>
            </a:br>
            <a:r>
              <a:rPr lang="en-US" sz="3600" dirty="0" smtClean="0"/>
              <a:t>MASS CASUALTIES</a:t>
            </a:r>
            <a:endParaRPr lang="en-US" sz="3600" dirty="0"/>
          </a:p>
        </p:txBody>
      </p:sp>
      <p:pic>
        <p:nvPicPr>
          <p:cNvPr id="45058" name="Picture 2" descr="Image result for IAF  RESCUE PICTURES"/>
          <p:cNvPicPr>
            <a:picLocks noChangeAspect="1" noChangeArrowheads="1"/>
          </p:cNvPicPr>
          <p:nvPr/>
        </p:nvPicPr>
        <p:blipFill>
          <a:blip r:embed="rId2" cstate="print"/>
          <a:srcRect/>
          <a:stretch>
            <a:fillRect/>
          </a:stretch>
        </p:blipFill>
        <p:spPr bwMode="auto">
          <a:xfrm>
            <a:off x="5562601" y="1524000"/>
            <a:ext cx="1952017" cy="1295400"/>
          </a:xfrm>
          <a:prstGeom prst="rect">
            <a:avLst/>
          </a:prstGeom>
          <a:ln>
            <a:noFill/>
          </a:ln>
          <a:effectLst>
            <a:softEdge rad="112500"/>
          </a:effectLst>
        </p:spPr>
      </p:pic>
      <p:pic>
        <p:nvPicPr>
          <p:cNvPr id="45062" name="Picture 6" descr="Image result for IAF  RESCUE PICTURES"/>
          <p:cNvPicPr>
            <a:picLocks noChangeAspect="1" noChangeArrowheads="1"/>
          </p:cNvPicPr>
          <p:nvPr/>
        </p:nvPicPr>
        <p:blipFill>
          <a:blip r:embed="rId3" cstate="print"/>
          <a:srcRect/>
          <a:stretch>
            <a:fillRect/>
          </a:stretch>
        </p:blipFill>
        <p:spPr bwMode="auto">
          <a:xfrm>
            <a:off x="3124200" y="1524000"/>
            <a:ext cx="2286000" cy="1280160"/>
          </a:xfrm>
          <a:prstGeom prst="rect">
            <a:avLst/>
          </a:prstGeom>
          <a:ln>
            <a:noFill/>
          </a:ln>
          <a:effectLst>
            <a:softEdge rad="112500"/>
          </a:effectLst>
        </p:spPr>
      </p:pic>
      <p:pic>
        <p:nvPicPr>
          <p:cNvPr id="45064" name="Picture 8" descr="Image result for IAF  RESCUE PICTURES"/>
          <p:cNvPicPr>
            <a:picLocks noChangeAspect="1" noChangeArrowheads="1"/>
          </p:cNvPicPr>
          <p:nvPr/>
        </p:nvPicPr>
        <p:blipFill>
          <a:blip r:embed="rId4" cstate="print"/>
          <a:srcRect/>
          <a:stretch>
            <a:fillRect/>
          </a:stretch>
        </p:blipFill>
        <p:spPr bwMode="auto">
          <a:xfrm>
            <a:off x="946669" y="1524000"/>
            <a:ext cx="2025131" cy="1293635"/>
          </a:xfrm>
          <a:prstGeom prst="rect">
            <a:avLst/>
          </a:prstGeom>
          <a:ln>
            <a:noFill/>
          </a:ln>
          <a:effectLst>
            <a:softEdge rad="112500"/>
          </a:effectLst>
        </p:spPr>
      </p:pic>
      <p:sp>
        <p:nvSpPr>
          <p:cNvPr id="8" name="Circular Arrow 7"/>
          <p:cNvSpPr/>
          <p:nvPr/>
        </p:nvSpPr>
        <p:spPr>
          <a:xfrm rot="15033262" flipH="1">
            <a:off x="17008" y="1738197"/>
            <a:ext cx="2379662" cy="2552136"/>
          </a:xfrm>
          <a:prstGeom prst="circular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9" name="Circular Arrow 8"/>
          <p:cNvSpPr/>
          <p:nvPr/>
        </p:nvSpPr>
        <p:spPr>
          <a:xfrm rot="17695564" flipH="1" flipV="1">
            <a:off x="6002906" y="1909134"/>
            <a:ext cx="2316643" cy="2287913"/>
          </a:xfrm>
          <a:prstGeom prst="circular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10" name="Down Arrow 9"/>
          <p:cNvSpPr/>
          <p:nvPr/>
        </p:nvSpPr>
        <p:spPr>
          <a:xfrm>
            <a:off x="3962400" y="2895600"/>
            <a:ext cx="609600" cy="9906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066" name="Picture 10" descr="Image result for IAF  RESCUE PICTURES"/>
          <p:cNvPicPr>
            <a:picLocks noChangeAspect="1" noChangeArrowheads="1"/>
          </p:cNvPicPr>
          <p:nvPr/>
        </p:nvPicPr>
        <p:blipFill>
          <a:blip r:embed="rId5" cstate="print"/>
          <a:srcRect/>
          <a:stretch>
            <a:fillRect/>
          </a:stretch>
        </p:blipFill>
        <p:spPr bwMode="auto">
          <a:xfrm>
            <a:off x="1752600" y="3962401"/>
            <a:ext cx="4160263" cy="2895599"/>
          </a:xfrm>
          <a:prstGeom prst="rect">
            <a:avLst/>
          </a:prstGeom>
          <a:ln>
            <a:noFill/>
          </a:ln>
          <a:effectLst>
            <a:softEdge rad="112500"/>
          </a:effectLst>
        </p:spPr>
      </p:pic>
      <p:sp>
        <p:nvSpPr>
          <p:cNvPr id="12" name="Striped Right Arrow 11"/>
          <p:cNvSpPr/>
          <p:nvPr/>
        </p:nvSpPr>
        <p:spPr>
          <a:xfrm>
            <a:off x="6019800" y="4876800"/>
            <a:ext cx="609600" cy="457200"/>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068" name="Picture 12" descr="Image result for HOSPITAL PICTURE"/>
          <p:cNvPicPr>
            <a:picLocks noChangeAspect="1" noChangeArrowheads="1"/>
          </p:cNvPicPr>
          <p:nvPr/>
        </p:nvPicPr>
        <p:blipFill>
          <a:blip r:embed="rId6" cstate="print"/>
          <a:srcRect/>
          <a:stretch>
            <a:fillRect/>
          </a:stretch>
        </p:blipFill>
        <p:spPr bwMode="auto">
          <a:xfrm>
            <a:off x="6661600" y="4419600"/>
            <a:ext cx="2253800" cy="1397897"/>
          </a:xfrm>
          <a:prstGeom prst="rect">
            <a:avLst/>
          </a:prstGeom>
          <a:ln>
            <a:noFill/>
          </a:ln>
          <a:effectLst>
            <a:softEdge rad="112500"/>
          </a:effectLst>
        </p:spPr>
      </p:pic>
      <p:sp>
        <p:nvSpPr>
          <p:cNvPr id="14" name="TextBox 13"/>
          <p:cNvSpPr txBox="1"/>
          <p:nvPr/>
        </p:nvSpPr>
        <p:spPr>
          <a:xfrm>
            <a:off x="6705600" y="5867400"/>
            <a:ext cx="1820498" cy="400110"/>
          </a:xfrm>
          <a:prstGeom prst="rect">
            <a:avLst/>
          </a:prstGeom>
          <a:noFill/>
        </p:spPr>
        <p:txBody>
          <a:bodyPr wrap="none" rtlCol="0">
            <a:spAutoFit/>
          </a:bodyPr>
          <a:lstStyle/>
          <a:p>
            <a:r>
              <a:rPr lang="en-US" sz="2000" b="1" dirty="0" smtClean="0">
                <a:solidFill>
                  <a:srgbClr val="FFFF00"/>
                </a:solidFill>
              </a:rPr>
              <a:t>TERTIARY CARE</a:t>
            </a:r>
            <a:endParaRPr lang="en-US" sz="2000" b="1" dirty="0">
              <a:solidFill>
                <a:srgbClr val="FFFF00"/>
              </a:solidFill>
            </a:endParaRPr>
          </a:p>
        </p:txBody>
      </p:sp>
      <p:sp>
        <p:nvSpPr>
          <p:cNvPr id="15" name="TextBox 14"/>
          <p:cNvSpPr txBox="1"/>
          <p:nvPr/>
        </p:nvSpPr>
        <p:spPr>
          <a:xfrm>
            <a:off x="381000" y="4800600"/>
            <a:ext cx="1097480" cy="707886"/>
          </a:xfrm>
          <a:prstGeom prst="rect">
            <a:avLst/>
          </a:prstGeom>
          <a:noFill/>
        </p:spPr>
        <p:txBody>
          <a:bodyPr wrap="none" rtlCol="0">
            <a:spAutoFit/>
          </a:bodyPr>
          <a:lstStyle/>
          <a:p>
            <a:r>
              <a:rPr lang="en-US" sz="2000" b="1" dirty="0" smtClean="0">
                <a:solidFill>
                  <a:srgbClr val="FFFF00"/>
                </a:solidFill>
              </a:rPr>
              <a:t>BIGGER </a:t>
            </a:r>
          </a:p>
          <a:p>
            <a:r>
              <a:rPr lang="en-US" sz="2000" b="1" dirty="0" smtClean="0">
                <a:solidFill>
                  <a:srgbClr val="FFFF00"/>
                </a:solidFill>
              </a:rPr>
              <a:t>AIRBASE</a:t>
            </a:r>
            <a:endParaRPr lang="en-US" sz="2000" b="1" dirty="0">
              <a:solidFill>
                <a:srgbClr val="FFFF00"/>
              </a:solidFill>
            </a:endParaRPr>
          </a:p>
        </p:txBody>
      </p:sp>
      <p:sp>
        <p:nvSpPr>
          <p:cNvPr id="16" name="Slide Number Placeholder 15"/>
          <p:cNvSpPr>
            <a:spLocks noGrp="1"/>
          </p:cNvSpPr>
          <p:nvPr>
            <p:ph type="sldNum" sz="quarter" idx="12"/>
          </p:nvPr>
        </p:nvSpPr>
        <p:spPr/>
        <p:txBody>
          <a:bodyPr/>
          <a:lstStyle/>
          <a:p>
            <a:fld id="{B6F15528-21DE-4FAA-801E-634DDDAF4B2B}"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pPr lvl="1" algn="ctr" rtl="0">
              <a:spcBef>
                <a:spcPct val="0"/>
              </a:spcBef>
            </a:pPr>
            <a:r>
              <a:rPr lang="en-US" sz="3200" b="1" u="sng" dirty="0" smtClean="0">
                <a:solidFill>
                  <a:srgbClr val="FFFF00"/>
                </a:solidFill>
                <a:latin typeface="+mj-lt"/>
              </a:rPr>
              <a:t>INTEGRATED BROAD PLAN FOR </a:t>
            </a:r>
            <a:br>
              <a:rPr lang="en-US" sz="3200" b="1" u="sng" dirty="0" smtClean="0">
                <a:solidFill>
                  <a:srgbClr val="FFFF00"/>
                </a:solidFill>
                <a:latin typeface="+mj-lt"/>
              </a:rPr>
            </a:br>
            <a:r>
              <a:rPr lang="en-US" sz="3200" b="1" u="sng" dirty="0" smtClean="0">
                <a:solidFill>
                  <a:srgbClr val="FFFF00"/>
                </a:solidFill>
                <a:latin typeface="+mj-lt"/>
              </a:rPr>
              <a:t>MASS CASUALTIES</a:t>
            </a:r>
            <a:endParaRPr lang="en-US" sz="3200" b="1" u="sng" dirty="0">
              <a:latin typeface="+mj-lt"/>
            </a:endParaRPr>
          </a:p>
        </p:txBody>
      </p:sp>
      <p:pic>
        <p:nvPicPr>
          <p:cNvPr id="9219" name="Picture 3" descr="E:\Emergency Medical Services\Air amb\Patients on stretchers airlifted from Jorhat, Assam in an IAF C-130J Super Hercules transport aircraft (backdrop) during a mock casualty evacuation drill at Bagdogra airbase on Friday, No.jpg"/>
          <p:cNvPicPr>
            <a:picLocks noGrp="1" noChangeAspect="1" noChangeArrowheads="1"/>
          </p:cNvPicPr>
          <p:nvPr>
            <p:ph idx="1"/>
          </p:nvPr>
        </p:nvPicPr>
        <p:blipFill>
          <a:blip r:embed="rId2" cstate="print"/>
          <a:srcRect/>
          <a:stretch>
            <a:fillRect/>
          </a:stretch>
        </p:blipFill>
        <p:spPr bwMode="auto">
          <a:xfrm>
            <a:off x="0" y="3200400"/>
            <a:ext cx="4724400" cy="2751201"/>
          </a:xfrm>
          <a:prstGeom prst="rect">
            <a:avLst/>
          </a:prstGeom>
          <a:ln>
            <a:noFill/>
          </a:ln>
          <a:effectLst>
            <a:softEdge rad="112500"/>
          </a:effectLst>
        </p:spPr>
      </p:pic>
      <p:pic>
        <p:nvPicPr>
          <p:cNvPr id="9" name="Content Placeholder 3" descr="F:\IMG_20150423_145725.jpg"/>
          <p:cNvPicPr>
            <a:picLocks/>
          </p:cNvPicPr>
          <p:nvPr/>
        </p:nvPicPr>
        <p:blipFill>
          <a:blip r:embed="rId3" cstate="print"/>
          <a:srcRect/>
          <a:stretch>
            <a:fillRect/>
          </a:stretch>
        </p:blipFill>
        <p:spPr bwMode="auto">
          <a:xfrm>
            <a:off x="4724400" y="3124200"/>
            <a:ext cx="4419600" cy="2819400"/>
          </a:xfrm>
          <a:prstGeom prst="rect">
            <a:avLst/>
          </a:prstGeom>
          <a:ln>
            <a:noFill/>
          </a:ln>
          <a:effectLst>
            <a:softEdge rad="112500"/>
          </a:effectLst>
        </p:spPr>
      </p:pic>
      <p:sp>
        <p:nvSpPr>
          <p:cNvPr id="7" name="TextBox 6"/>
          <p:cNvSpPr txBox="1"/>
          <p:nvPr/>
        </p:nvSpPr>
        <p:spPr>
          <a:xfrm>
            <a:off x="1143000" y="1828800"/>
            <a:ext cx="6781800" cy="707886"/>
          </a:xfrm>
          <a:prstGeom prst="rect">
            <a:avLst/>
          </a:prstGeom>
          <a:noFill/>
        </p:spPr>
        <p:txBody>
          <a:bodyPr wrap="square" rtlCol="0">
            <a:spAutoFit/>
          </a:bodyPr>
          <a:lstStyle/>
          <a:p>
            <a:pPr algn="ctr"/>
            <a:r>
              <a:rPr lang="en-US" sz="2000" b="1" dirty="0" smtClean="0">
                <a:solidFill>
                  <a:schemeClr val="bg1"/>
                </a:solidFill>
              </a:rPr>
              <a:t>PATIENTS MOVED  TO BIGGER CITIES WITH TERTIARY CARE FACILITIES  IN TRANSPORT AIRCRAFT </a:t>
            </a:r>
            <a:endParaRPr lang="en-US" sz="2000" b="1" dirty="0">
              <a:solidFill>
                <a:schemeClr val="bg1"/>
              </a:solidFill>
            </a:endParaRPr>
          </a:p>
        </p:txBody>
      </p:sp>
      <p:sp>
        <p:nvSpPr>
          <p:cNvPr id="6" name="TextBox 5"/>
          <p:cNvSpPr txBox="1"/>
          <p:nvPr/>
        </p:nvSpPr>
        <p:spPr>
          <a:xfrm>
            <a:off x="457200" y="6019800"/>
            <a:ext cx="4191000" cy="381000"/>
          </a:xfrm>
          <a:prstGeom prst="rect">
            <a:avLst/>
          </a:prstGeom>
          <a:noFill/>
        </p:spPr>
        <p:txBody>
          <a:bodyPr wrap="square" rtlCol="0">
            <a:spAutoFit/>
          </a:bodyPr>
          <a:lstStyle/>
          <a:p>
            <a:r>
              <a:rPr lang="en-US" b="1" dirty="0" smtClean="0">
                <a:solidFill>
                  <a:schemeClr val="bg1"/>
                </a:solidFill>
              </a:rPr>
              <a:t>MOCK DRILL MASS EVACUATION</a:t>
            </a:r>
            <a:endParaRPr lang="en-US" b="1" dirty="0">
              <a:solidFill>
                <a:schemeClr val="bg1"/>
              </a:solidFill>
            </a:endParaRPr>
          </a:p>
        </p:txBody>
      </p:sp>
      <p:sp>
        <p:nvSpPr>
          <p:cNvPr id="8" name="TextBox 7"/>
          <p:cNvSpPr txBox="1"/>
          <p:nvPr/>
        </p:nvSpPr>
        <p:spPr>
          <a:xfrm>
            <a:off x="5867400" y="6019800"/>
            <a:ext cx="2819400" cy="369332"/>
          </a:xfrm>
          <a:prstGeom prst="rect">
            <a:avLst/>
          </a:prstGeom>
          <a:noFill/>
        </p:spPr>
        <p:txBody>
          <a:bodyPr wrap="square" rtlCol="0">
            <a:spAutoFit/>
          </a:bodyPr>
          <a:lstStyle/>
          <a:p>
            <a:r>
              <a:rPr lang="en-US" b="1" dirty="0" smtClean="0">
                <a:solidFill>
                  <a:schemeClr val="bg1"/>
                </a:solidFill>
              </a:rPr>
              <a:t>MASS CASEVAC  BY C-17 </a:t>
            </a:r>
            <a:endParaRPr lang="en-US" b="1" dirty="0">
              <a:solidFill>
                <a:schemeClr val="bg1"/>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81000"/>
            <a:ext cx="8229600" cy="1143000"/>
          </a:xfrm>
        </p:spPr>
        <p:txBody>
          <a:bodyPr>
            <a:noAutofit/>
          </a:bodyPr>
          <a:lstStyle/>
          <a:p>
            <a:r>
              <a:rPr lang="en-US" sz="3600" b="1" u="sng" dirty="0" smtClean="0"/>
              <a:t>PROCEDURE FOR INDENTING </a:t>
            </a:r>
            <a:br>
              <a:rPr lang="en-US" sz="3600" b="1" u="sng" dirty="0" smtClean="0"/>
            </a:br>
            <a:r>
              <a:rPr lang="en-US" sz="3600" b="1" u="sng" dirty="0" smtClean="0"/>
              <a:t>IAF AIRCRAFT</a:t>
            </a:r>
            <a:br>
              <a:rPr lang="en-US" sz="3600" b="1" u="sng" dirty="0" smtClean="0"/>
            </a:br>
            <a:endParaRPr lang="en-GB" sz="3600" b="1" dirty="0"/>
          </a:p>
        </p:txBody>
      </p:sp>
      <p:sp>
        <p:nvSpPr>
          <p:cNvPr id="5" name="Content Placeholder 4"/>
          <p:cNvSpPr>
            <a:spLocks noGrp="1"/>
          </p:cNvSpPr>
          <p:nvPr>
            <p:ph sz="half" idx="1"/>
          </p:nvPr>
        </p:nvSpPr>
        <p:spPr>
          <a:xfrm>
            <a:off x="152400" y="1600200"/>
            <a:ext cx="3962400" cy="4525963"/>
          </a:xfrm>
        </p:spPr>
        <p:txBody>
          <a:bodyPr>
            <a:normAutofit lnSpcReduction="10000"/>
          </a:bodyPr>
          <a:lstStyle/>
          <a:p>
            <a:pPr algn="just"/>
            <a:r>
              <a:rPr lang="en-US" sz="2000" b="1" dirty="0" smtClean="0"/>
              <a:t>STATE </a:t>
            </a:r>
            <a:r>
              <a:rPr lang="en-US" sz="2000" b="1" dirty="0" err="1" smtClean="0"/>
              <a:t>GOVT</a:t>
            </a:r>
            <a:r>
              <a:rPr lang="en-US" sz="2000" b="1" dirty="0" smtClean="0"/>
              <a:t>/ CONCERNED AGENCY REQUESTS  </a:t>
            </a:r>
            <a:r>
              <a:rPr lang="en-US" sz="2000" b="1" dirty="0" err="1" smtClean="0"/>
              <a:t>MOD</a:t>
            </a:r>
            <a:r>
              <a:rPr lang="en-US" sz="2000" b="1" dirty="0" smtClean="0"/>
              <a:t>  </a:t>
            </a:r>
            <a:r>
              <a:rPr lang="en-US" sz="2000" b="1" dirty="0"/>
              <a:t> </a:t>
            </a:r>
            <a:r>
              <a:rPr lang="en-US" sz="2000" b="1" dirty="0" smtClean="0"/>
              <a:t>( JS AIR)</a:t>
            </a:r>
          </a:p>
          <a:p>
            <a:pPr algn="just"/>
            <a:endParaRPr lang="en-US" sz="2000" b="1" dirty="0" smtClean="0"/>
          </a:p>
          <a:p>
            <a:pPr algn="just"/>
            <a:r>
              <a:rPr lang="en-US" sz="2000" b="1" dirty="0" err="1" smtClean="0"/>
              <a:t>MOD</a:t>
            </a:r>
            <a:r>
              <a:rPr lang="en-US" sz="2000" b="1" dirty="0" smtClean="0"/>
              <a:t>  APPROVES  AND INFORMS  THE  SAME  TO  </a:t>
            </a:r>
            <a:r>
              <a:rPr lang="en-US" sz="2000" b="1" dirty="0" err="1" smtClean="0"/>
              <a:t>IAF</a:t>
            </a:r>
            <a:endParaRPr lang="en-US" sz="2000" b="1" dirty="0" smtClean="0"/>
          </a:p>
          <a:p>
            <a:pPr algn="just">
              <a:buNone/>
            </a:pPr>
            <a:endParaRPr lang="en-US" sz="2000" b="1" dirty="0" smtClean="0"/>
          </a:p>
          <a:p>
            <a:pPr algn="just"/>
            <a:r>
              <a:rPr lang="en-US" sz="2000" b="1" dirty="0" smtClean="0"/>
              <a:t>TASK UNDERTAKEN AFTER </a:t>
            </a:r>
            <a:r>
              <a:rPr lang="en-US" sz="2000" b="1" dirty="0" err="1" smtClean="0"/>
              <a:t>MOD</a:t>
            </a:r>
            <a:r>
              <a:rPr lang="en-US" sz="2000" b="1" dirty="0" smtClean="0"/>
              <a:t> CLEARANCE. </a:t>
            </a:r>
          </a:p>
          <a:p>
            <a:pPr algn="just"/>
            <a:endParaRPr lang="en-US" sz="2000" b="1" dirty="0" smtClean="0"/>
          </a:p>
          <a:p>
            <a:pPr algn="just"/>
            <a:r>
              <a:rPr lang="en-US" sz="2000" b="1" dirty="0" smtClean="0"/>
              <a:t>IN CASE OF URGENT REQUIREMENTS THE REQUESTS ARE MADE TELEPHONICALLY AND TASK UNDERTAKEN.</a:t>
            </a:r>
            <a:endParaRPr lang="en-GB" sz="2000" b="1" dirty="0"/>
          </a:p>
        </p:txBody>
      </p:sp>
      <p:pic>
        <p:nvPicPr>
          <p:cNvPr id="7170" name="Picture 2" descr="M:\Heptrs in  Emer Med Services\Photographs\10.jpg"/>
          <p:cNvPicPr>
            <a:picLocks noChangeAspect="1" noChangeArrowheads="1"/>
          </p:cNvPicPr>
          <p:nvPr/>
        </p:nvPicPr>
        <p:blipFill>
          <a:blip r:embed="rId2" cstate="print"/>
          <a:srcRect/>
          <a:stretch>
            <a:fillRect/>
          </a:stretch>
        </p:blipFill>
        <p:spPr bwMode="auto">
          <a:xfrm>
            <a:off x="4495800" y="2057400"/>
            <a:ext cx="4267200" cy="3173343"/>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74638"/>
            <a:ext cx="8229600" cy="1143000"/>
          </a:xfrm>
        </p:spPr>
        <p:txBody>
          <a:bodyPr>
            <a:noAutofit/>
          </a:bodyPr>
          <a:lstStyle/>
          <a:p>
            <a:r>
              <a:rPr lang="en-US" b="1" u="sng" dirty="0" smtClean="0"/>
              <a:t>COST OF INDENTING HEPTR </a:t>
            </a:r>
            <a:r>
              <a:rPr lang="en-US" dirty="0" smtClean="0"/>
              <a:t/>
            </a:r>
            <a:br>
              <a:rPr lang="en-US" dirty="0" smtClean="0"/>
            </a:br>
            <a:endParaRPr lang="en-GB" dirty="0"/>
          </a:p>
        </p:txBody>
      </p:sp>
      <p:sp>
        <p:nvSpPr>
          <p:cNvPr id="5" name="Content Placeholder 4"/>
          <p:cNvSpPr>
            <a:spLocks noGrp="1"/>
          </p:cNvSpPr>
          <p:nvPr>
            <p:ph sz="half" idx="1"/>
          </p:nvPr>
        </p:nvSpPr>
        <p:spPr/>
        <p:txBody>
          <a:bodyPr>
            <a:normAutofit/>
          </a:bodyPr>
          <a:lstStyle/>
          <a:p>
            <a:endParaRPr lang="en-US" sz="2400" b="1" dirty="0" smtClean="0">
              <a:solidFill>
                <a:srgbClr val="FFFF00"/>
              </a:solidFill>
            </a:endParaRPr>
          </a:p>
          <a:p>
            <a:pPr algn="ctr">
              <a:buNone/>
            </a:pPr>
            <a:r>
              <a:rPr lang="en-US" sz="2400" b="1" dirty="0" smtClean="0">
                <a:solidFill>
                  <a:srgbClr val="FFFF00"/>
                </a:solidFill>
              </a:rPr>
              <a:t>IAF  HELICOPTERS </a:t>
            </a:r>
          </a:p>
          <a:p>
            <a:pPr algn="ctr">
              <a:buNone/>
            </a:pPr>
            <a:r>
              <a:rPr lang="en-US" sz="2400" b="1" dirty="0" smtClean="0">
                <a:solidFill>
                  <a:srgbClr val="FFFF00"/>
                </a:solidFill>
              </a:rPr>
              <a:t>   </a:t>
            </a:r>
          </a:p>
          <a:p>
            <a:pPr>
              <a:buNone/>
            </a:pPr>
            <a:r>
              <a:rPr lang="en-US" sz="2400" b="1" dirty="0" smtClean="0"/>
              <a:t>RANGES FROM 2 TO 7 </a:t>
            </a:r>
            <a:r>
              <a:rPr lang="en-US" sz="2400" b="1" dirty="0" err="1" smtClean="0"/>
              <a:t>Lakhs</a:t>
            </a:r>
            <a:endParaRPr lang="en-US" sz="2400" b="1" dirty="0" smtClean="0"/>
          </a:p>
          <a:p>
            <a:pPr algn="ctr">
              <a:buNone/>
            </a:pPr>
            <a:r>
              <a:rPr lang="en-US" sz="2400" b="1" dirty="0" smtClean="0"/>
              <a:t>ON HOURLY BASIS</a:t>
            </a:r>
            <a:endParaRPr lang="en-US" sz="2400" b="1" dirty="0" smtClean="0">
              <a:solidFill>
                <a:srgbClr val="FFFF00"/>
              </a:solidFill>
            </a:endParaRPr>
          </a:p>
          <a:p>
            <a:endParaRPr lang="en-US" sz="2400" b="1" dirty="0" smtClean="0">
              <a:solidFill>
                <a:srgbClr val="FFFF00"/>
              </a:solidFill>
            </a:endParaRPr>
          </a:p>
          <a:p>
            <a:endParaRPr lang="en-GB" sz="2400" b="1" dirty="0">
              <a:solidFill>
                <a:srgbClr val="FFFF00"/>
              </a:solidFill>
            </a:endParaRPr>
          </a:p>
        </p:txBody>
      </p:sp>
      <p:pic>
        <p:nvPicPr>
          <p:cNvPr id="7" name="Picture 3" descr="M:\Heptrs in  Emer Med Services\Pics\media-handler.php.jpeg"/>
          <p:cNvPicPr>
            <a:picLocks noChangeAspect="1" noChangeArrowheads="1"/>
          </p:cNvPicPr>
          <p:nvPr/>
        </p:nvPicPr>
        <p:blipFill>
          <a:blip r:embed="rId2" cstate="print"/>
          <a:srcRect/>
          <a:stretch>
            <a:fillRect/>
          </a:stretch>
        </p:blipFill>
        <p:spPr bwMode="auto">
          <a:xfrm>
            <a:off x="4648200" y="3886200"/>
            <a:ext cx="4286250" cy="2743200"/>
          </a:xfrm>
          <a:prstGeom prst="rect">
            <a:avLst/>
          </a:prstGeom>
          <a:ln>
            <a:noFill/>
          </a:ln>
          <a:effectLst>
            <a:softEdge rad="112500"/>
          </a:effectLst>
        </p:spPr>
      </p:pic>
      <p:pic>
        <p:nvPicPr>
          <p:cNvPr id="5123" name="Picture 3" descr="M:\Heptrs in  Emer Med Services\Pics\Indian-Air-Force-ChennaI-flood-Rescue.jpg"/>
          <p:cNvPicPr>
            <a:picLocks noChangeAspect="1" noChangeArrowheads="1"/>
          </p:cNvPicPr>
          <p:nvPr/>
        </p:nvPicPr>
        <p:blipFill>
          <a:blip r:embed="rId3" cstate="print"/>
          <a:srcRect l="3774" t="8739" r="32390"/>
          <a:stretch>
            <a:fillRect/>
          </a:stretch>
        </p:blipFill>
        <p:spPr bwMode="auto">
          <a:xfrm>
            <a:off x="4648200" y="1066800"/>
            <a:ext cx="4267200" cy="2809547"/>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315200" cy="1143000"/>
          </a:xfrm>
        </p:spPr>
        <p:txBody>
          <a:bodyPr/>
          <a:lstStyle/>
          <a:p>
            <a:r>
              <a:rPr lang="en-US" dirty="0" smtClean="0"/>
              <a:t>CHALLENGES</a:t>
            </a:r>
            <a:endParaRPr lang="en-US" dirty="0"/>
          </a:p>
        </p:txBody>
      </p:sp>
      <p:sp>
        <p:nvSpPr>
          <p:cNvPr id="3" name="Content Placeholder 2"/>
          <p:cNvSpPr>
            <a:spLocks noGrp="1"/>
          </p:cNvSpPr>
          <p:nvPr>
            <p:ph idx="1"/>
          </p:nvPr>
        </p:nvSpPr>
        <p:spPr>
          <a:xfrm>
            <a:off x="457200" y="1493837"/>
            <a:ext cx="7848600" cy="4906963"/>
          </a:xfrm>
        </p:spPr>
        <p:txBody>
          <a:bodyPr>
            <a:normAutofit/>
          </a:bodyPr>
          <a:lstStyle/>
          <a:p>
            <a:r>
              <a:rPr lang="en-US" sz="2000" b="1" dirty="0" smtClean="0"/>
              <a:t>ARMED FORCES HAVE MULTIPLE ROLES </a:t>
            </a:r>
          </a:p>
          <a:p>
            <a:endParaRPr lang="en-US" sz="2000" b="1" dirty="0" smtClean="0"/>
          </a:p>
          <a:p>
            <a:r>
              <a:rPr lang="en-US" sz="2000" b="1" dirty="0" smtClean="0"/>
              <a:t>DEDICATED HEPTRS FOR MEDEVAC ROLE – NOT POSSIBLE</a:t>
            </a:r>
          </a:p>
          <a:p>
            <a:endParaRPr lang="en-US" sz="2000" b="1" dirty="0" smtClean="0"/>
          </a:p>
          <a:p>
            <a:r>
              <a:rPr lang="en-US" sz="2000" b="1" dirty="0" smtClean="0"/>
              <a:t>HEPTRS / AC ARE MODIFIED AS PER REQUIREMENT</a:t>
            </a:r>
          </a:p>
          <a:p>
            <a:endParaRPr lang="en-US" sz="2000" b="1" dirty="0" smtClean="0"/>
          </a:p>
          <a:p>
            <a:r>
              <a:rPr lang="en-US" sz="2000" b="1" dirty="0" smtClean="0"/>
              <a:t>VAST GEOGRAPHICAL AREA TO BE COVERED</a:t>
            </a:r>
          </a:p>
          <a:p>
            <a:endParaRPr lang="en-US" sz="2000" b="1" dirty="0" smtClean="0"/>
          </a:p>
          <a:p>
            <a:r>
              <a:rPr lang="en-US" sz="2000" b="1" dirty="0" smtClean="0"/>
              <a:t>TERRAIN, ALTITUDE – HEPTR CAPABILITIES REDUCE</a:t>
            </a:r>
          </a:p>
          <a:p>
            <a:endParaRPr lang="en-US" sz="2000" b="1" dirty="0" smtClean="0"/>
          </a:p>
          <a:p>
            <a:r>
              <a:rPr lang="en-US" sz="2000" b="1" dirty="0" smtClean="0"/>
              <a:t>EXTRACTION OF MORTAL REMAINS FROM CRASH SITES – DIFFICULT TO REACH LOCATIONS</a:t>
            </a:r>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696200" cy="1143000"/>
          </a:xfrm>
        </p:spPr>
        <p:txBody>
          <a:bodyPr>
            <a:normAutofit/>
          </a:bodyPr>
          <a:lstStyle/>
          <a:p>
            <a:r>
              <a:rPr lang="en-US" dirty="0" smtClean="0"/>
              <a:t>CHALLENGES</a:t>
            </a:r>
            <a:endParaRPr lang="en-US" sz="3600" dirty="0"/>
          </a:p>
        </p:txBody>
      </p:sp>
      <p:pic>
        <p:nvPicPr>
          <p:cNvPr id="3074" name="Picture 2" descr="M:\Heptrs in  Emer Med Services\Photographs\IMG-20181001-WA0008 - Copy.jpg"/>
          <p:cNvPicPr>
            <a:picLocks noChangeAspect="1" noChangeArrowheads="1"/>
          </p:cNvPicPr>
          <p:nvPr/>
        </p:nvPicPr>
        <p:blipFill>
          <a:blip r:embed="rId2" cstate="print"/>
          <a:srcRect/>
          <a:stretch>
            <a:fillRect/>
          </a:stretch>
        </p:blipFill>
        <p:spPr bwMode="auto">
          <a:xfrm>
            <a:off x="0" y="1676400"/>
            <a:ext cx="9144000" cy="5374853"/>
          </a:xfrm>
          <a:prstGeom prst="rect">
            <a:avLst/>
          </a:prstGeom>
          <a:solidFill>
            <a:schemeClr val="bg2"/>
          </a:solidFill>
          <a:ln>
            <a:noFill/>
          </a:ln>
          <a:effectLst>
            <a:softEdge rad="112500"/>
          </a:effectLst>
        </p:spPr>
      </p:pic>
      <p:pic>
        <p:nvPicPr>
          <p:cNvPr id="3075" name="Picture 3" descr="M:\Heptrs in  Emer Med Services\Photographs\IMG-20181001-WA0019.jpg"/>
          <p:cNvPicPr>
            <a:picLocks noChangeAspect="1" noChangeArrowheads="1"/>
          </p:cNvPicPr>
          <p:nvPr/>
        </p:nvPicPr>
        <p:blipFill>
          <a:blip r:embed="rId3" cstate="print"/>
          <a:srcRect/>
          <a:stretch>
            <a:fillRect/>
          </a:stretch>
        </p:blipFill>
        <p:spPr bwMode="auto">
          <a:xfrm>
            <a:off x="5715000" y="3898900"/>
            <a:ext cx="3429000" cy="3147060"/>
          </a:xfrm>
          <a:prstGeom prst="rect">
            <a:avLst/>
          </a:prstGeom>
          <a:noFill/>
          <a:ln w="50800">
            <a:solidFill>
              <a:schemeClr val="tx1"/>
            </a:solidFill>
          </a:ln>
        </p:spPr>
      </p:pic>
      <p:sp>
        <p:nvSpPr>
          <p:cNvPr id="7" name="Rounded Rectangular Callout 6"/>
          <p:cNvSpPr/>
          <p:nvPr/>
        </p:nvSpPr>
        <p:spPr>
          <a:xfrm>
            <a:off x="0" y="3352800"/>
            <a:ext cx="2133600" cy="1143000"/>
          </a:xfrm>
          <a:prstGeom prst="wedgeRoundRectCallout">
            <a:avLst>
              <a:gd name="adj1" fmla="val -21675"/>
              <a:gd name="adj2" fmla="val -78791"/>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VEHICLE STUCK IN SNOWFALL</a:t>
            </a:r>
            <a:endParaRPr lang="en-US" b="1" dirty="0">
              <a:solidFill>
                <a:srgbClr val="FF0000"/>
              </a:solidFill>
            </a:endParaRPr>
          </a:p>
        </p:txBody>
      </p:sp>
      <p:sp>
        <p:nvSpPr>
          <p:cNvPr id="8" name="Rounded Rectangle 7"/>
          <p:cNvSpPr/>
          <p:nvPr/>
        </p:nvSpPr>
        <p:spPr>
          <a:xfrm>
            <a:off x="2590800" y="2057400"/>
            <a:ext cx="2438400" cy="457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NO LANDING SITE, HEPTR IN AIR</a:t>
            </a:r>
            <a:endParaRPr lang="en-US" sz="1600" b="1" dirty="0">
              <a:solidFill>
                <a:srgbClr val="FF0000"/>
              </a:solidFill>
            </a:endParaRPr>
          </a:p>
        </p:txBody>
      </p:sp>
      <p:sp>
        <p:nvSpPr>
          <p:cNvPr id="9" name="Rounded Rectangular Callout 8"/>
          <p:cNvSpPr/>
          <p:nvPr/>
        </p:nvSpPr>
        <p:spPr>
          <a:xfrm>
            <a:off x="3810000" y="5257800"/>
            <a:ext cx="1524000" cy="1066800"/>
          </a:xfrm>
          <a:prstGeom prst="wedgeRoundRectCallout">
            <a:avLst>
              <a:gd name="adj1" fmla="val 90036"/>
              <a:gd name="adj2" fmla="val -42056"/>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VEHICLE STUCK IN AVALANCHE</a:t>
            </a:r>
            <a:endParaRPr lang="en-US" b="1" dirty="0">
              <a:solidFill>
                <a:srgbClr val="FF0000"/>
              </a:solidFill>
            </a:endParaRPr>
          </a:p>
        </p:txBody>
      </p:sp>
      <p:sp>
        <p:nvSpPr>
          <p:cNvPr id="10" name="TextBox 9"/>
          <p:cNvSpPr txBox="1"/>
          <p:nvPr/>
        </p:nvSpPr>
        <p:spPr>
          <a:xfrm>
            <a:off x="3352800" y="1143000"/>
            <a:ext cx="2842317" cy="461665"/>
          </a:xfrm>
          <a:prstGeom prst="rect">
            <a:avLst/>
          </a:prstGeom>
          <a:noFill/>
          <a:ln>
            <a:noFill/>
          </a:ln>
        </p:spPr>
        <p:txBody>
          <a:bodyPr wrap="none" rtlCol="0">
            <a:spAutoFit/>
          </a:bodyPr>
          <a:lstStyle/>
          <a:p>
            <a:r>
              <a:rPr lang="en-US" sz="2400" b="1" dirty="0" smtClean="0">
                <a:solidFill>
                  <a:srgbClr val="FFFF00"/>
                </a:solidFill>
              </a:rPr>
              <a:t>DIFFICULT    TERRAIN</a:t>
            </a:r>
            <a:endParaRPr lang="en-US" sz="2400" b="1" dirty="0">
              <a:solidFill>
                <a:srgbClr val="FFFF00"/>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r_op_lgs\Desktop\uttarakhand.jpg"/>
          <p:cNvPicPr>
            <a:picLocks noChangeAspect="1" noChangeArrowheads="1"/>
          </p:cNvPicPr>
          <p:nvPr/>
        </p:nvPicPr>
        <p:blipFill>
          <a:blip r:embed="rId2" cstate="print"/>
          <a:srcRect l="30833" t="9877" r="18334" b="11111"/>
          <a:stretch>
            <a:fillRect/>
          </a:stretch>
        </p:blipFill>
        <p:spPr bwMode="auto">
          <a:xfrm>
            <a:off x="4114800" y="1600200"/>
            <a:ext cx="4648200" cy="4876800"/>
          </a:xfrm>
          <a:prstGeom prst="rect">
            <a:avLst/>
          </a:prstGeom>
          <a:ln>
            <a:noFill/>
          </a:ln>
          <a:effectLst>
            <a:softEdge rad="112500"/>
          </a:effectLst>
        </p:spPr>
      </p:pic>
      <p:sp>
        <p:nvSpPr>
          <p:cNvPr id="7" name="Freeform 6"/>
          <p:cNvSpPr/>
          <p:nvPr/>
        </p:nvSpPr>
        <p:spPr>
          <a:xfrm>
            <a:off x="6252633" y="4096657"/>
            <a:ext cx="776515" cy="2380343"/>
          </a:xfrm>
          <a:custGeom>
            <a:avLst/>
            <a:gdLst>
              <a:gd name="connsiteX0" fmla="*/ 77410 w 776515"/>
              <a:gd name="connsiteY0" fmla="*/ 2380343 h 2380343"/>
              <a:gd name="connsiteX1" fmla="*/ 120953 w 776515"/>
              <a:gd name="connsiteY1" fmla="*/ 1930400 h 2380343"/>
              <a:gd name="connsiteX2" fmla="*/ 4838 w 776515"/>
              <a:gd name="connsiteY2" fmla="*/ 1741714 h 2380343"/>
              <a:gd name="connsiteX3" fmla="*/ 91924 w 776515"/>
              <a:gd name="connsiteY3" fmla="*/ 1538514 h 2380343"/>
              <a:gd name="connsiteX4" fmla="*/ 222553 w 776515"/>
              <a:gd name="connsiteY4" fmla="*/ 1567543 h 2380343"/>
              <a:gd name="connsiteX5" fmla="*/ 367696 w 776515"/>
              <a:gd name="connsiteY5" fmla="*/ 1335314 h 2380343"/>
              <a:gd name="connsiteX6" fmla="*/ 367696 w 776515"/>
              <a:gd name="connsiteY6" fmla="*/ 1219200 h 2380343"/>
              <a:gd name="connsiteX7" fmla="*/ 164496 w 776515"/>
              <a:gd name="connsiteY7" fmla="*/ 1030514 h 2380343"/>
              <a:gd name="connsiteX8" fmla="*/ 193524 w 776515"/>
              <a:gd name="connsiteY8" fmla="*/ 754743 h 2380343"/>
              <a:gd name="connsiteX9" fmla="*/ 251581 w 776515"/>
              <a:gd name="connsiteY9" fmla="*/ 566057 h 2380343"/>
              <a:gd name="connsiteX10" fmla="*/ 179010 w 776515"/>
              <a:gd name="connsiteY10" fmla="*/ 464457 h 2380343"/>
              <a:gd name="connsiteX11" fmla="*/ 4838 w 776515"/>
              <a:gd name="connsiteY11" fmla="*/ 319314 h 2380343"/>
              <a:gd name="connsiteX12" fmla="*/ 164496 w 776515"/>
              <a:gd name="connsiteY12" fmla="*/ 130629 h 2380343"/>
              <a:gd name="connsiteX13" fmla="*/ 454781 w 776515"/>
              <a:gd name="connsiteY13" fmla="*/ 0 h 2380343"/>
              <a:gd name="connsiteX14" fmla="*/ 657981 w 776515"/>
              <a:gd name="connsiteY14" fmla="*/ 130629 h 2380343"/>
              <a:gd name="connsiteX15" fmla="*/ 585410 w 776515"/>
              <a:gd name="connsiteY15" fmla="*/ 348343 h 2380343"/>
              <a:gd name="connsiteX16" fmla="*/ 541867 w 776515"/>
              <a:gd name="connsiteY16" fmla="*/ 464457 h 2380343"/>
              <a:gd name="connsiteX17" fmla="*/ 701524 w 776515"/>
              <a:gd name="connsiteY17" fmla="*/ 653143 h 2380343"/>
              <a:gd name="connsiteX18" fmla="*/ 774096 w 776515"/>
              <a:gd name="connsiteY18" fmla="*/ 798286 h 2380343"/>
              <a:gd name="connsiteX19" fmla="*/ 687010 w 776515"/>
              <a:gd name="connsiteY19" fmla="*/ 899886 h 2380343"/>
              <a:gd name="connsiteX20" fmla="*/ 541867 w 776515"/>
              <a:gd name="connsiteY20" fmla="*/ 986972 h 2380343"/>
              <a:gd name="connsiteX21" fmla="*/ 454781 w 776515"/>
              <a:gd name="connsiteY21" fmla="*/ 1117600 h 2380343"/>
              <a:gd name="connsiteX22" fmla="*/ 353181 w 776515"/>
              <a:gd name="connsiteY22" fmla="*/ 1320800 h 2380343"/>
              <a:gd name="connsiteX23" fmla="*/ 353181 w 776515"/>
              <a:gd name="connsiteY23" fmla="*/ 1320800 h 238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6515" h="2380343">
                <a:moveTo>
                  <a:pt x="77410" y="2380343"/>
                </a:moveTo>
                <a:cubicBezTo>
                  <a:pt x="105229" y="2208590"/>
                  <a:pt x="133048" y="2036838"/>
                  <a:pt x="120953" y="1930400"/>
                </a:cubicBezTo>
                <a:cubicBezTo>
                  <a:pt x="108858" y="1823962"/>
                  <a:pt x="9676" y="1807028"/>
                  <a:pt x="4838" y="1741714"/>
                </a:cubicBezTo>
                <a:cubicBezTo>
                  <a:pt x="0" y="1676400"/>
                  <a:pt x="55638" y="1567542"/>
                  <a:pt x="91924" y="1538514"/>
                </a:cubicBezTo>
                <a:cubicBezTo>
                  <a:pt x="128210" y="1509486"/>
                  <a:pt x="176591" y="1601410"/>
                  <a:pt x="222553" y="1567543"/>
                </a:cubicBezTo>
                <a:cubicBezTo>
                  <a:pt x="268515" y="1533676"/>
                  <a:pt x="343506" y="1393371"/>
                  <a:pt x="367696" y="1335314"/>
                </a:cubicBezTo>
                <a:cubicBezTo>
                  <a:pt x="391886" y="1277257"/>
                  <a:pt x="401563" y="1270000"/>
                  <a:pt x="367696" y="1219200"/>
                </a:cubicBezTo>
                <a:cubicBezTo>
                  <a:pt x="333829" y="1168400"/>
                  <a:pt x="193525" y="1107923"/>
                  <a:pt x="164496" y="1030514"/>
                </a:cubicBezTo>
                <a:cubicBezTo>
                  <a:pt x="135467" y="953105"/>
                  <a:pt x="179010" y="832152"/>
                  <a:pt x="193524" y="754743"/>
                </a:cubicBezTo>
                <a:cubicBezTo>
                  <a:pt x="208038" y="677334"/>
                  <a:pt x="254000" y="614438"/>
                  <a:pt x="251581" y="566057"/>
                </a:cubicBezTo>
                <a:cubicBezTo>
                  <a:pt x="249162" y="517676"/>
                  <a:pt x="220134" y="505581"/>
                  <a:pt x="179010" y="464457"/>
                </a:cubicBezTo>
                <a:cubicBezTo>
                  <a:pt x="137886" y="423333"/>
                  <a:pt x="7257" y="374952"/>
                  <a:pt x="4838" y="319314"/>
                </a:cubicBezTo>
                <a:cubicBezTo>
                  <a:pt x="2419" y="263676"/>
                  <a:pt x="89506" y="183848"/>
                  <a:pt x="164496" y="130629"/>
                </a:cubicBezTo>
                <a:cubicBezTo>
                  <a:pt x="239486" y="77410"/>
                  <a:pt x="372534" y="0"/>
                  <a:pt x="454781" y="0"/>
                </a:cubicBezTo>
                <a:cubicBezTo>
                  <a:pt x="537028" y="0"/>
                  <a:pt x="636210" y="72572"/>
                  <a:pt x="657981" y="130629"/>
                </a:cubicBezTo>
                <a:cubicBezTo>
                  <a:pt x="679752" y="188686"/>
                  <a:pt x="604762" y="292705"/>
                  <a:pt x="585410" y="348343"/>
                </a:cubicBezTo>
                <a:cubicBezTo>
                  <a:pt x="566058" y="403981"/>
                  <a:pt x="522515" y="413657"/>
                  <a:pt x="541867" y="464457"/>
                </a:cubicBezTo>
                <a:cubicBezTo>
                  <a:pt x="561219" y="515257"/>
                  <a:pt x="662819" y="597505"/>
                  <a:pt x="701524" y="653143"/>
                </a:cubicBezTo>
                <a:cubicBezTo>
                  <a:pt x="740229" y="708781"/>
                  <a:pt x="776515" y="757162"/>
                  <a:pt x="774096" y="798286"/>
                </a:cubicBezTo>
                <a:cubicBezTo>
                  <a:pt x="771677" y="839410"/>
                  <a:pt x="725715" y="868438"/>
                  <a:pt x="687010" y="899886"/>
                </a:cubicBezTo>
                <a:cubicBezTo>
                  <a:pt x="648305" y="931334"/>
                  <a:pt x="580572" y="950686"/>
                  <a:pt x="541867" y="986972"/>
                </a:cubicBezTo>
                <a:cubicBezTo>
                  <a:pt x="503162" y="1023258"/>
                  <a:pt x="486229" y="1061962"/>
                  <a:pt x="454781" y="1117600"/>
                </a:cubicBezTo>
                <a:cubicBezTo>
                  <a:pt x="423333" y="1173238"/>
                  <a:pt x="353181" y="1320800"/>
                  <a:pt x="353181" y="1320800"/>
                </a:cubicBezTo>
                <a:lnTo>
                  <a:pt x="353181" y="1320800"/>
                </a:lnTo>
              </a:path>
            </a:pathLst>
          </a:cu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Bookman Old Style" pitchFamily="18" charset="0"/>
            </a:endParaRPr>
          </a:p>
        </p:txBody>
      </p:sp>
      <p:sp>
        <p:nvSpPr>
          <p:cNvPr id="8" name="Freeform 7"/>
          <p:cNvSpPr/>
          <p:nvPr/>
        </p:nvSpPr>
        <p:spPr>
          <a:xfrm>
            <a:off x="7001329" y="3459239"/>
            <a:ext cx="609600" cy="1461104"/>
          </a:xfrm>
          <a:custGeom>
            <a:avLst/>
            <a:gdLst>
              <a:gd name="connsiteX0" fmla="*/ 0 w 609600"/>
              <a:gd name="connsiteY0" fmla="*/ 1461104 h 1461104"/>
              <a:gd name="connsiteX1" fmla="*/ 188685 w 609600"/>
              <a:gd name="connsiteY1" fmla="*/ 1374018 h 1461104"/>
              <a:gd name="connsiteX2" fmla="*/ 362857 w 609600"/>
              <a:gd name="connsiteY2" fmla="*/ 1199847 h 1461104"/>
              <a:gd name="connsiteX3" fmla="*/ 449942 w 609600"/>
              <a:gd name="connsiteY3" fmla="*/ 1011161 h 1461104"/>
              <a:gd name="connsiteX4" fmla="*/ 449942 w 609600"/>
              <a:gd name="connsiteY4" fmla="*/ 836990 h 1461104"/>
              <a:gd name="connsiteX5" fmla="*/ 551542 w 609600"/>
              <a:gd name="connsiteY5" fmla="*/ 677332 h 1461104"/>
              <a:gd name="connsiteX6" fmla="*/ 464457 w 609600"/>
              <a:gd name="connsiteY6" fmla="*/ 358018 h 1461104"/>
              <a:gd name="connsiteX7" fmla="*/ 478971 w 609600"/>
              <a:gd name="connsiteY7" fmla="*/ 169332 h 1461104"/>
              <a:gd name="connsiteX8" fmla="*/ 580571 w 609600"/>
              <a:gd name="connsiteY8" fmla="*/ 24190 h 1461104"/>
              <a:gd name="connsiteX9" fmla="*/ 609600 w 609600"/>
              <a:gd name="connsiteY9" fmla="*/ 24190 h 146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1461104">
                <a:moveTo>
                  <a:pt x="0" y="1461104"/>
                </a:moveTo>
                <a:cubicBezTo>
                  <a:pt x="64104" y="1439332"/>
                  <a:pt x="128209" y="1417561"/>
                  <a:pt x="188685" y="1374018"/>
                </a:cubicBezTo>
                <a:cubicBezTo>
                  <a:pt x="249161" y="1330475"/>
                  <a:pt x="319314" y="1260323"/>
                  <a:pt x="362857" y="1199847"/>
                </a:cubicBezTo>
                <a:cubicBezTo>
                  <a:pt x="406400" y="1139371"/>
                  <a:pt x="435428" y="1071637"/>
                  <a:pt x="449942" y="1011161"/>
                </a:cubicBezTo>
                <a:cubicBezTo>
                  <a:pt x="464456" y="950685"/>
                  <a:pt x="433009" y="892628"/>
                  <a:pt x="449942" y="836990"/>
                </a:cubicBezTo>
                <a:cubicBezTo>
                  <a:pt x="466875" y="781352"/>
                  <a:pt x="549123" y="757161"/>
                  <a:pt x="551542" y="677332"/>
                </a:cubicBezTo>
                <a:cubicBezTo>
                  <a:pt x="553961" y="597503"/>
                  <a:pt x="476552" y="442685"/>
                  <a:pt x="464457" y="358018"/>
                </a:cubicBezTo>
                <a:cubicBezTo>
                  <a:pt x="452362" y="273351"/>
                  <a:pt x="459619" y="224970"/>
                  <a:pt x="478971" y="169332"/>
                </a:cubicBezTo>
                <a:cubicBezTo>
                  <a:pt x="498323" y="113694"/>
                  <a:pt x="558799" y="48380"/>
                  <a:pt x="580571" y="24190"/>
                </a:cubicBezTo>
                <a:cubicBezTo>
                  <a:pt x="602343" y="0"/>
                  <a:pt x="605971" y="12095"/>
                  <a:pt x="609600" y="2419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Bookman Old Style" pitchFamily="18" charset="0"/>
            </a:endParaRPr>
          </a:p>
        </p:txBody>
      </p:sp>
      <p:sp>
        <p:nvSpPr>
          <p:cNvPr id="10" name="Freeform 9"/>
          <p:cNvSpPr/>
          <p:nvPr/>
        </p:nvSpPr>
        <p:spPr>
          <a:xfrm>
            <a:off x="5272315" y="4007757"/>
            <a:ext cx="1030514" cy="1640114"/>
          </a:xfrm>
          <a:custGeom>
            <a:avLst/>
            <a:gdLst>
              <a:gd name="connsiteX0" fmla="*/ 1030514 w 1030514"/>
              <a:gd name="connsiteY0" fmla="*/ 1640114 h 1640114"/>
              <a:gd name="connsiteX1" fmla="*/ 899885 w 1030514"/>
              <a:gd name="connsiteY1" fmla="*/ 1596572 h 1640114"/>
              <a:gd name="connsiteX2" fmla="*/ 740228 w 1030514"/>
              <a:gd name="connsiteY2" fmla="*/ 1480457 h 1640114"/>
              <a:gd name="connsiteX3" fmla="*/ 537028 w 1030514"/>
              <a:gd name="connsiteY3" fmla="*/ 1349829 h 1640114"/>
              <a:gd name="connsiteX4" fmla="*/ 362856 w 1030514"/>
              <a:gd name="connsiteY4" fmla="*/ 1248229 h 1640114"/>
              <a:gd name="connsiteX5" fmla="*/ 203199 w 1030514"/>
              <a:gd name="connsiteY5" fmla="*/ 1306286 h 1640114"/>
              <a:gd name="connsiteX6" fmla="*/ 58056 w 1030514"/>
              <a:gd name="connsiteY6" fmla="*/ 1364343 h 1640114"/>
              <a:gd name="connsiteX7" fmla="*/ 14514 w 1030514"/>
              <a:gd name="connsiteY7" fmla="*/ 1306286 h 1640114"/>
              <a:gd name="connsiteX8" fmla="*/ 145142 w 1030514"/>
              <a:gd name="connsiteY8" fmla="*/ 1175657 h 1640114"/>
              <a:gd name="connsiteX9" fmla="*/ 145142 w 1030514"/>
              <a:gd name="connsiteY9" fmla="*/ 1088572 h 1640114"/>
              <a:gd name="connsiteX10" fmla="*/ 246742 w 1030514"/>
              <a:gd name="connsiteY10" fmla="*/ 943429 h 1640114"/>
              <a:gd name="connsiteX11" fmla="*/ 333828 w 1030514"/>
              <a:gd name="connsiteY11" fmla="*/ 754743 h 1640114"/>
              <a:gd name="connsiteX12" fmla="*/ 478971 w 1030514"/>
              <a:gd name="connsiteY12" fmla="*/ 580572 h 1640114"/>
              <a:gd name="connsiteX13" fmla="*/ 609599 w 1030514"/>
              <a:gd name="connsiteY13" fmla="*/ 537029 h 1640114"/>
              <a:gd name="connsiteX14" fmla="*/ 696685 w 1030514"/>
              <a:gd name="connsiteY14" fmla="*/ 406400 h 1640114"/>
              <a:gd name="connsiteX15" fmla="*/ 740228 w 1030514"/>
              <a:gd name="connsiteY15" fmla="*/ 319314 h 1640114"/>
              <a:gd name="connsiteX16" fmla="*/ 711199 w 1030514"/>
              <a:gd name="connsiteY16" fmla="*/ 203200 h 1640114"/>
              <a:gd name="connsiteX17" fmla="*/ 783771 w 1030514"/>
              <a:gd name="connsiteY17" fmla="*/ 0 h 164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0514" h="1640114">
                <a:moveTo>
                  <a:pt x="1030514" y="1640114"/>
                </a:moveTo>
                <a:cubicBezTo>
                  <a:pt x="989390" y="1631647"/>
                  <a:pt x="948266" y="1623181"/>
                  <a:pt x="899885" y="1596572"/>
                </a:cubicBezTo>
                <a:cubicBezTo>
                  <a:pt x="851504" y="1569963"/>
                  <a:pt x="800704" y="1521581"/>
                  <a:pt x="740228" y="1480457"/>
                </a:cubicBezTo>
                <a:cubicBezTo>
                  <a:pt x="679752" y="1439333"/>
                  <a:pt x="599923" y="1388534"/>
                  <a:pt x="537028" y="1349829"/>
                </a:cubicBezTo>
                <a:cubicBezTo>
                  <a:pt x="474133" y="1311124"/>
                  <a:pt x="418494" y="1255486"/>
                  <a:pt x="362856" y="1248229"/>
                </a:cubicBezTo>
                <a:cubicBezTo>
                  <a:pt x="307218" y="1240972"/>
                  <a:pt x="253999" y="1286934"/>
                  <a:pt x="203199" y="1306286"/>
                </a:cubicBezTo>
                <a:cubicBezTo>
                  <a:pt x="152399" y="1325638"/>
                  <a:pt x="89503" y="1364343"/>
                  <a:pt x="58056" y="1364343"/>
                </a:cubicBezTo>
                <a:cubicBezTo>
                  <a:pt x="26609" y="1364343"/>
                  <a:pt x="0" y="1337734"/>
                  <a:pt x="14514" y="1306286"/>
                </a:cubicBezTo>
                <a:cubicBezTo>
                  <a:pt x="29028" y="1274838"/>
                  <a:pt x="123371" y="1211943"/>
                  <a:pt x="145142" y="1175657"/>
                </a:cubicBezTo>
                <a:cubicBezTo>
                  <a:pt x="166913" y="1139371"/>
                  <a:pt x="128209" y="1127277"/>
                  <a:pt x="145142" y="1088572"/>
                </a:cubicBezTo>
                <a:cubicBezTo>
                  <a:pt x="162075" y="1049867"/>
                  <a:pt x="215294" y="999067"/>
                  <a:pt x="246742" y="943429"/>
                </a:cubicBezTo>
                <a:cubicBezTo>
                  <a:pt x="278190" y="887791"/>
                  <a:pt x="295123" y="815219"/>
                  <a:pt x="333828" y="754743"/>
                </a:cubicBezTo>
                <a:cubicBezTo>
                  <a:pt x="372533" y="694267"/>
                  <a:pt x="433009" y="616858"/>
                  <a:pt x="478971" y="580572"/>
                </a:cubicBezTo>
                <a:cubicBezTo>
                  <a:pt x="524933" y="544286"/>
                  <a:pt x="573313" y="566058"/>
                  <a:pt x="609599" y="537029"/>
                </a:cubicBezTo>
                <a:cubicBezTo>
                  <a:pt x="645885" y="508000"/>
                  <a:pt x="674914" y="442686"/>
                  <a:pt x="696685" y="406400"/>
                </a:cubicBezTo>
                <a:cubicBezTo>
                  <a:pt x="718457" y="370114"/>
                  <a:pt x="737809" y="353181"/>
                  <a:pt x="740228" y="319314"/>
                </a:cubicBezTo>
                <a:cubicBezTo>
                  <a:pt x="742647" y="285447"/>
                  <a:pt x="703942" y="256419"/>
                  <a:pt x="711199" y="203200"/>
                </a:cubicBezTo>
                <a:cubicBezTo>
                  <a:pt x="718456" y="149981"/>
                  <a:pt x="751113" y="74990"/>
                  <a:pt x="783771"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Bookman Old Style" pitchFamily="18" charset="0"/>
            </a:endParaRPr>
          </a:p>
        </p:txBody>
      </p:sp>
      <p:sp>
        <p:nvSpPr>
          <p:cNvPr id="11" name="Freeform 10"/>
          <p:cNvSpPr/>
          <p:nvPr/>
        </p:nvSpPr>
        <p:spPr>
          <a:xfrm>
            <a:off x="4368800" y="3815443"/>
            <a:ext cx="972457" cy="1582057"/>
          </a:xfrm>
          <a:custGeom>
            <a:avLst/>
            <a:gdLst>
              <a:gd name="connsiteX0" fmla="*/ 0 w 972457"/>
              <a:gd name="connsiteY0" fmla="*/ 0 h 1582057"/>
              <a:gd name="connsiteX1" fmla="*/ 101600 w 972457"/>
              <a:gd name="connsiteY1" fmla="*/ 174171 h 1582057"/>
              <a:gd name="connsiteX2" fmla="*/ 348343 w 972457"/>
              <a:gd name="connsiteY2" fmla="*/ 319314 h 1582057"/>
              <a:gd name="connsiteX3" fmla="*/ 580571 w 972457"/>
              <a:gd name="connsiteY3" fmla="*/ 435428 h 1582057"/>
              <a:gd name="connsiteX4" fmla="*/ 754743 w 972457"/>
              <a:gd name="connsiteY4" fmla="*/ 566057 h 1582057"/>
              <a:gd name="connsiteX5" fmla="*/ 870857 w 972457"/>
              <a:gd name="connsiteY5" fmla="*/ 754743 h 1582057"/>
              <a:gd name="connsiteX6" fmla="*/ 914400 w 972457"/>
              <a:gd name="connsiteY6" fmla="*/ 986971 h 1582057"/>
              <a:gd name="connsiteX7" fmla="*/ 856343 w 972457"/>
              <a:gd name="connsiteY7" fmla="*/ 1204686 h 1582057"/>
              <a:gd name="connsiteX8" fmla="*/ 972457 w 972457"/>
              <a:gd name="connsiteY8" fmla="*/ 1582057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457" h="1582057">
                <a:moveTo>
                  <a:pt x="0" y="0"/>
                </a:moveTo>
                <a:cubicBezTo>
                  <a:pt x="21771" y="60476"/>
                  <a:pt x="43543" y="120952"/>
                  <a:pt x="101600" y="174171"/>
                </a:cubicBezTo>
                <a:cubicBezTo>
                  <a:pt x="159657" y="227390"/>
                  <a:pt x="268515" y="275771"/>
                  <a:pt x="348343" y="319314"/>
                </a:cubicBezTo>
                <a:cubicBezTo>
                  <a:pt x="428171" y="362857"/>
                  <a:pt x="512838" y="394304"/>
                  <a:pt x="580571" y="435428"/>
                </a:cubicBezTo>
                <a:cubicBezTo>
                  <a:pt x="648304" y="476552"/>
                  <a:pt x="706362" y="512838"/>
                  <a:pt x="754743" y="566057"/>
                </a:cubicBezTo>
                <a:cubicBezTo>
                  <a:pt x="803124" y="619276"/>
                  <a:pt x="844248" y="684591"/>
                  <a:pt x="870857" y="754743"/>
                </a:cubicBezTo>
                <a:cubicBezTo>
                  <a:pt x="897467" y="824895"/>
                  <a:pt x="916819" y="911981"/>
                  <a:pt x="914400" y="986971"/>
                </a:cubicBezTo>
                <a:cubicBezTo>
                  <a:pt x="911981" y="1061961"/>
                  <a:pt x="846667" y="1105505"/>
                  <a:pt x="856343" y="1204686"/>
                </a:cubicBezTo>
                <a:cubicBezTo>
                  <a:pt x="866019" y="1303867"/>
                  <a:pt x="919238" y="1442962"/>
                  <a:pt x="972457" y="1582057"/>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Bookman Old Style" pitchFamily="18" charset="0"/>
            </a:endParaRPr>
          </a:p>
        </p:txBody>
      </p:sp>
      <p:sp>
        <p:nvSpPr>
          <p:cNvPr id="12" name="Freeform 11"/>
          <p:cNvSpPr/>
          <p:nvPr/>
        </p:nvSpPr>
        <p:spPr>
          <a:xfrm>
            <a:off x="5272314" y="4630057"/>
            <a:ext cx="1494972" cy="1083734"/>
          </a:xfrm>
          <a:custGeom>
            <a:avLst/>
            <a:gdLst>
              <a:gd name="connsiteX0" fmla="*/ 0 w 1494972"/>
              <a:gd name="connsiteY0" fmla="*/ 0 h 1083734"/>
              <a:gd name="connsiteX1" fmla="*/ 290286 w 1494972"/>
              <a:gd name="connsiteY1" fmla="*/ 333829 h 1083734"/>
              <a:gd name="connsiteX2" fmla="*/ 449943 w 1494972"/>
              <a:gd name="connsiteY2" fmla="*/ 420914 h 1083734"/>
              <a:gd name="connsiteX3" fmla="*/ 667657 w 1494972"/>
              <a:gd name="connsiteY3" fmla="*/ 595086 h 1083734"/>
              <a:gd name="connsiteX4" fmla="*/ 783772 w 1494972"/>
              <a:gd name="connsiteY4" fmla="*/ 827314 h 1083734"/>
              <a:gd name="connsiteX5" fmla="*/ 841829 w 1494972"/>
              <a:gd name="connsiteY5" fmla="*/ 899886 h 1083734"/>
              <a:gd name="connsiteX6" fmla="*/ 986972 w 1494972"/>
              <a:gd name="connsiteY6" fmla="*/ 957943 h 1083734"/>
              <a:gd name="connsiteX7" fmla="*/ 1045029 w 1494972"/>
              <a:gd name="connsiteY7" fmla="*/ 1045029 h 1083734"/>
              <a:gd name="connsiteX8" fmla="*/ 1103086 w 1494972"/>
              <a:gd name="connsiteY8" fmla="*/ 725714 h 1083734"/>
              <a:gd name="connsiteX9" fmla="*/ 1132115 w 1494972"/>
              <a:gd name="connsiteY9" fmla="*/ 522514 h 1083734"/>
              <a:gd name="connsiteX10" fmla="*/ 1204686 w 1494972"/>
              <a:gd name="connsiteY10" fmla="*/ 174172 h 1083734"/>
              <a:gd name="connsiteX11" fmla="*/ 1378857 w 1494972"/>
              <a:gd name="connsiteY11" fmla="*/ 246743 h 1083734"/>
              <a:gd name="connsiteX12" fmla="*/ 1494972 w 1494972"/>
              <a:gd name="connsiteY12" fmla="*/ 493486 h 1083734"/>
              <a:gd name="connsiteX13" fmla="*/ 1494972 w 1494972"/>
              <a:gd name="connsiteY13" fmla="*/ 493486 h 108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4972" h="1083734">
                <a:moveTo>
                  <a:pt x="0" y="0"/>
                </a:moveTo>
                <a:cubicBezTo>
                  <a:pt x="107648" y="131838"/>
                  <a:pt x="215296" y="263677"/>
                  <a:pt x="290286" y="333829"/>
                </a:cubicBezTo>
                <a:cubicBezTo>
                  <a:pt x="365276" y="403981"/>
                  <a:pt x="387048" y="377371"/>
                  <a:pt x="449943" y="420914"/>
                </a:cubicBezTo>
                <a:cubicBezTo>
                  <a:pt x="512838" y="464457"/>
                  <a:pt x="612019" y="527353"/>
                  <a:pt x="667657" y="595086"/>
                </a:cubicBezTo>
                <a:cubicBezTo>
                  <a:pt x="723295" y="662819"/>
                  <a:pt x="754743" y="776514"/>
                  <a:pt x="783772" y="827314"/>
                </a:cubicBezTo>
                <a:cubicBezTo>
                  <a:pt x="812801" y="878114"/>
                  <a:pt x="807962" y="878115"/>
                  <a:pt x="841829" y="899886"/>
                </a:cubicBezTo>
                <a:cubicBezTo>
                  <a:pt x="875696" y="921657"/>
                  <a:pt x="953105" y="933753"/>
                  <a:pt x="986972" y="957943"/>
                </a:cubicBezTo>
                <a:cubicBezTo>
                  <a:pt x="1020839" y="982133"/>
                  <a:pt x="1025677" y="1083734"/>
                  <a:pt x="1045029" y="1045029"/>
                </a:cubicBezTo>
                <a:cubicBezTo>
                  <a:pt x="1064381" y="1006324"/>
                  <a:pt x="1088572" y="812800"/>
                  <a:pt x="1103086" y="725714"/>
                </a:cubicBezTo>
                <a:cubicBezTo>
                  <a:pt x="1117600" y="638628"/>
                  <a:pt x="1115182" y="614438"/>
                  <a:pt x="1132115" y="522514"/>
                </a:cubicBezTo>
                <a:cubicBezTo>
                  <a:pt x="1149048" y="430590"/>
                  <a:pt x="1163562" y="220134"/>
                  <a:pt x="1204686" y="174172"/>
                </a:cubicBezTo>
                <a:cubicBezTo>
                  <a:pt x="1245810" y="128210"/>
                  <a:pt x="1330476" y="193524"/>
                  <a:pt x="1378857" y="246743"/>
                </a:cubicBezTo>
                <a:cubicBezTo>
                  <a:pt x="1427238" y="299962"/>
                  <a:pt x="1494972" y="493486"/>
                  <a:pt x="1494972" y="493486"/>
                </a:cubicBezTo>
                <a:lnTo>
                  <a:pt x="1494972" y="493486"/>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Bookman Old Style" pitchFamily="18" charset="0"/>
            </a:endParaRPr>
          </a:p>
        </p:txBody>
      </p:sp>
      <p:sp>
        <p:nvSpPr>
          <p:cNvPr id="13" name="Freeform 12"/>
          <p:cNvSpPr/>
          <p:nvPr/>
        </p:nvSpPr>
        <p:spPr>
          <a:xfrm>
            <a:off x="5588000" y="4807857"/>
            <a:ext cx="885371" cy="435429"/>
          </a:xfrm>
          <a:custGeom>
            <a:avLst/>
            <a:gdLst>
              <a:gd name="connsiteX0" fmla="*/ 885371 w 885371"/>
              <a:gd name="connsiteY0" fmla="*/ 0 h 435429"/>
              <a:gd name="connsiteX1" fmla="*/ 391886 w 885371"/>
              <a:gd name="connsiteY1" fmla="*/ 246743 h 435429"/>
              <a:gd name="connsiteX2" fmla="*/ 101600 w 885371"/>
              <a:gd name="connsiteY2" fmla="*/ 348343 h 435429"/>
              <a:gd name="connsiteX3" fmla="*/ 0 w 885371"/>
              <a:gd name="connsiteY3" fmla="*/ 435429 h 435429"/>
            </a:gdLst>
            <a:ahLst/>
            <a:cxnLst>
              <a:cxn ang="0">
                <a:pos x="connsiteX0" y="connsiteY0"/>
              </a:cxn>
              <a:cxn ang="0">
                <a:pos x="connsiteX1" y="connsiteY1"/>
              </a:cxn>
              <a:cxn ang="0">
                <a:pos x="connsiteX2" y="connsiteY2"/>
              </a:cxn>
              <a:cxn ang="0">
                <a:pos x="connsiteX3" y="connsiteY3"/>
              </a:cxn>
            </a:cxnLst>
            <a:rect l="l" t="t" r="r" b="b"/>
            <a:pathLst>
              <a:path w="885371" h="435429">
                <a:moveTo>
                  <a:pt x="885371" y="0"/>
                </a:moveTo>
                <a:cubicBezTo>
                  <a:pt x="703942" y="94343"/>
                  <a:pt x="522514" y="188686"/>
                  <a:pt x="391886" y="246743"/>
                </a:cubicBezTo>
                <a:cubicBezTo>
                  <a:pt x="261258" y="304800"/>
                  <a:pt x="166914" y="316895"/>
                  <a:pt x="101600" y="348343"/>
                </a:cubicBezTo>
                <a:cubicBezTo>
                  <a:pt x="36286" y="379791"/>
                  <a:pt x="18143" y="407610"/>
                  <a:pt x="0" y="435429"/>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Bookman Old Style" pitchFamily="18" charset="0"/>
            </a:endParaRPr>
          </a:p>
        </p:txBody>
      </p:sp>
      <p:sp>
        <p:nvSpPr>
          <p:cNvPr id="17" name="Rectangle 6"/>
          <p:cNvSpPr txBox="1">
            <a:spLocks noChangeArrowheads="1"/>
          </p:cNvSpPr>
          <p:nvPr/>
        </p:nvSpPr>
        <p:spPr bwMode="auto">
          <a:xfrm>
            <a:off x="6858000" y="3200400"/>
            <a:ext cx="842538" cy="246221"/>
          </a:xfrm>
          <a:prstGeom prst="rect">
            <a:avLst/>
          </a:prstGeom>
          <a:solidFill>
            <a:srgbClr val="FFFF00">
              <a:alpha val="89804"/>
            </a:srgbClr>
          </a:solidFill>
          <a:ln w="28575">
            <a:solidFill>
              <a:schemeClr val="tx1"/>
            </a:solidFill>
            <a:miter lim="800000"/>
            <a:headEnd/>
            <a:tailEnd/>
          </a:ln>
        </p:spPr>
        <p:txBody>
          <a:bodyPr wrap="none" lIns="45720" rIns="4572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b="1" kern="0" noProof="0" dirty="0" smtClean="0">
                <a:latin typeface="Bookman Old Style" pitchFamily="18" charset="0"/>
              </a:rPr>
              <a:t>Nanda Devi</a:t>
            </a:r>
            <a:endParaRPr kumimoji="0" lang="en-GB" sz="1000" b="1" i="0" strike="noStrike" kern="0" cap="none" spc="0" normalizeH="0" baseline="0" noProof="0" dirty="0" smtClean="0">
              <a:ln>
                <a:noFill/>
              </a:ln>
              <a:effectLst/>
              <a:uLnTx/>
              <a:uFillTx/>
              <a:latin typeface="Bookman Old Style" pitchFamily="18" charset="0"/>
            </a:endParaRPr>
          </a:p>
        </p:txBody>
      </p:sp>
      <p:sp>
        <p:nvSpPr>
          <p:cNvPr id="23" name="Rectangle 6"/>
          <p:cNvSpPr txBox="1">
            <a:spLocks noChangeArrowheads="1"/>
          </p:cNvSpPr>
          <p:nvPr/>
        </p:nvSpPr>
        <p:spPr bwMode="auto">
          <a:xfrm>
            <a:off x="6172200" y="5257800"/>
            <a:ext cx="876201" cy="246221"/>
          </a:xfrm>
          <a:prstGeom prst="rect">
            <a:avLst/>
          </a:prstGeom>
          <a:solidFill>
            <a:srgbClr val="002060">
              <a:alpha val="89804"/>
            </a:srgbClr>
          </a:solidFill>
          <a:ln w="28575">
            <a:solidFill>
              <a:srgbClr val="FFFF00"/>
            </a:solidFill>
            <a:miter lim="800000"/>
            <a:headEnd/>
            <a:tailEnd/>
          </a:ln>
        </p:spPr>
        <p:txBody>
          <a:bodyPr wrap="none" lIns="45720" rIns="4572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strike="noStrike" kern="0" cap="none" spc="0" normalizeH="0" baseline="0" noProof="0" dirty="0" err="1" smtClean="0">
                <a:ln>
                  <a:noFill/>
                </a:ln>
                <a:solidFill>
                  <a:srgbClr val="FFFF00"/>
                </a:solidFill>
                <a:effectLst/>
                <a:uLnTx/>
                <a:uFillTx/>
                <a:latin typeface="Bookman Old Style" pitchFamily="18" charset="0"/>
              </a:rPr>
              <a:t>Pithoragarh</a:t>
            </a:r>
            <a:endParaRPr kumimoji="0" lang="en-GB" sz="1000" b="1" i="0" strike="noStrike" kern="0" cap="none" spc="0" normalizeH="0" baseline="0" noProof="0" dirty="0" smtClean="0">
              <a:ln>
                <a:noFill/>
              </a:ln>
              <a:solidFill>
                <a:srgbClr val="FFFF00"/>
              </a:solidFill>
              <a:effectLst/>
              <a:uLnTx/>
              <a:uFillTx/>
              <a:latin typeface="Bookman Old Style" pitchFamily="18" charset="0"/>
            </a:endParaRPr>
          </a:p>
        </p:txBody>
      </p:sp>
      <p:sp>
        <p:nvSpPr>
          <p:cNvPr id="32" name="Rectangle 6"/>
          <p:cNvSpPr txBox="1">
            <a:spLocks noChangeArrowheads="1"/>
          </p:cNvSpPr>
          <p:nvPr/>
        </p:nvSpPr>
        <p:spPr bwMode="auto">
          <a:xfrm>
            <a:off x="4394200" y="5791200"/>
            <a:ext cx="616515" cy="246221"/>
          </a:xfrm>
          <a:prstGeom prst="rect">
            <a:avLst/>
          </a:prstGeom>
          <a:solidFill>
            <a:srgbClr val="002060">
              <a:alpha val="89804"/>
            </a:srgbClr>
          </a:solidFill>
          <a:ln w="28575">
            <a:solidFill>
              <a:srgbClr val="FFFF00"/>
            </a:solidFill>
            <a:miter lim="800000"/>
            <a:headEnd/>
            <a:tailEnd/>
          </a:ln>
        </p:spPr>
        <p:txBody>
          <a:bodyPr wrap="none" lIns="45720" rIns="4572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strike="noStrike" kern="0" cap="none" spc="0" normalizeH="0" baseline="0" noProof="0" dirty="0" err="1" smtClean="0">
                <a:ln>
                  <a:noFill/>
                </a:ln>
                <a:solidFill>
                  <a:srgbClr val="FFFF00"/>
                </a:solidFill>
                <a:effectLst/>
                <a:uLnTx/>
                <a:uFillTx/>
                <a:latin typeface="Bookman Old Style" pitchFamily="18" charset="0"/>
              </a:rPr>
              <a:t>Naini</a:t>
            </a:r>
            <a:r>
              <a:rPr lang="en-GB" sz="1000" b="1" kern="0" dirty="0" smtClean="0">
                <a:solidFill>
                  <a:srgbClr val="FFFF00"/>
                </a:solidFill>
                <a:latin typeface="Bookman Old Style" pitchFamily="18" charset="0"/>
              </a:rPr>
              <a:t>t</a:t>
            </a:r>
            <a:r>
              <a:rPr kumimoji="0" lang="en-GB" sz="1000" b="1" i="0" strike="noStrike" kern="0" cap="none" spc="0" normalizeH="0" baseline="0" noProof="0" dirty="0" smtClean="0">
                <a:ln>
                  <a:noFill/>
                </a:ln>
                <a:solidFill>
                  <a:srgbClr val="FFFF00"/>
                </a:solidFill>
                <a:effectLst/>
                <a:uLnTx/>
                <a:uFillTx/>
                <a:latin typeface="Bookman Old Style" pitchFamily="18" charset="0"/>
              </a:rPr>
              <a:t>al</a:t>
            </a:r>
          </a:p>
        </p:txBody>
      </p:sp>
      <p:sp>
        <p:nvSpPr>
          <p:cNvPr id="35" name="Rectangle 6"/>
          <p:cNvSpPr txBox="1">
            <a:spLocks noChangeArrowheads="1"/>
          </p:cNvSpPr>
          <p:nvPr/>
        </p:nvSpPr>
        <p:spPr bwMode="auto">
          <a:xfrm>
            <a:off x="5286375" y="5286375"/>
            <a:ext cx="570028" cy="246221"/>
          </a:xfrm>
          <a:prstGeom prst="rect">
            <a:avLst/>
          </a:prstGeom>
          <a:solidFill>
            <a:srgbClr val="002060">
              <a:alpha val="89804"/>
            </a:srgbClr>
          </a:solidFill>
          <a:ln w="28575">
            <a:solidFill>
              <a:srgbClr val="FFFF00"/>
            </a:solidFill>
            <a:miter lim="800000"/>
            <a:headEnd/>
            <a:tailEnd/>
          </a:ln>
        </p:spPr>
        <p:txBody>
          <a:bodyPr wrap="none" lIns="45720" rIns="4572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strike="noStrike" kern="0" cap="none" spc="0" normalizeH="0" baseline="0" noProof="0" dirty="0" err="1" smtClean="0">
                <a:ln>
                  <a:noFill/>
                </a:ln>
                <a:solidFill>
                  <a:srgbClr val="FFFF00"/>
                </a:solidFill>
                <a:effectLst/>
                <a:uLnTx/>
                <a:uFillTx/>
                <a:latin typeface="Bookman Old Style" pitchFamily="18" charset="0"/>
              </a:rPr>
              <a:t>Almora</a:t>
            </a:r>
            <a:endParaRPr kumimoji="0" lang="en-GB" sz="1000" b="1" i="0" strike="noStrike" kern="0" cap="none" spc="0" normalizeH="0" baseline="0" noProof="0" dirty="0" smtClean="0">
              <a:ln>
                <a:noFill/>
              </a:ln>
              <a:solidFill>
                <a:srgbClr val="FFFF00"/>
              </a:solidFill>
              <a:effectLst/>
              <a:uLnTx/>
              <a:uFillTx/>
              <a:latin typeface="Bookman Old Style" pitchFamily="18" charset="0"/>
            </a:endParaRPr>
          </a:p>
        </p:txBody>
      </p:sp>
      <p:sp>
        <p:nvSpPr>
          <p:cNvPr id="41" name="Title 1"/>
          <p:cNvSpPr txBox="1">
            <a:spLocks/>
          </p:cNvSpPr>
          <p:nvPr/>
        </p:nvSpPr>
        <p:spPr>
          <a:xfrm>
            <a:off x="457200" y="762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sng" strike="noStrike" kern="1200" cap="none" spc="0" normalizeH="0" baseline="0" noProof="0" dirty="0" smtClean="0">
                <a:ln>
                  <a:noFill/>
                </a:ln>
                <a:solidFill>
                  <a:srgbClr val="FFFF00"/>
                </a:solidFill>
                <a:effectLst/>
                <a:uLnTx/>
                <a:uFillTx/>
                <a:latin typeface="+mj-lt"/>
                <a:ea typeface="+mj-ea"/>
                <a:cs typeface="+mj-cs"/>
              </a:rPr>
              <a:t>RESCUE AT NANDA DEVI</a:t>
            </a:r>
            <a:r>
              <a:rPr kumimoji="0" lang="en-US" sz="3600" b="1" i="0" u="sng" strike="noStrike" kern="1200" cap="none" spc="0" normalizeH="0" baseline="0" noProof="0" dirty="0" smtClean="0">
                <a:ln>
                  <a:noFill/>
                </a:ln>
                <a:solidFill>
                  <a:srgbClr val="FFFF00"/>
                </a:solidFill>
                <a:effectLst/>
                <a:uLnTx/>
                <a:uFillTx/>
                <a:latin typeface="+mj-lt"/>
                <a:ea typeface="+mj-ea"/>
                <a:cs typeface="+mj-cs"/>
              </a:rPr>
              <a:t/>
            </a:r>
            <a:br>
              <a:rPr kumimoji="0" lang="en-US" sz="3600" b="1" i="0" u="sng" strike="noStrike" kern="1200" cap="none" spc="0" normalizeH="0" baseline="0" noProof="0" dirty="0" smtClean="0">
                <a:ln>
                  <a:noFill/>
                </a:ln>
                <a:solidFill>
                  <a:srgbClr val="FFFF00"/>
                </a:solidFill>
                <a:effectLst/>
                <a:uLnTx/>
                <a:uFillTx/>
                <a:latin typeface="+mj-lt"/>
                <a:ea typeface="+mj-ea"/>
                <a:cs typeface="+mj-cs"/>
              </a:rPr>
            </a:br>
            <a:r>
              <a:rPr kumimoji="0" lang="en-US" b="1" i="0" u="sng" strike="noStrike" kern="1200" cap="none" spc="0" normalizeH="0" baseline="0" noProof="0" dirty="0" smtClean="0">
                <a:ln>
                  <a:noFill/>
                </a:ln>
                <a:solidFill>
                  <a:srgbClr val="FFFF00"/>
                </a:solidFill>
                <a:effectLst/>
                <a:uLnTx/>
                <a:uFillTx/>
                <a:latin typeface="+mj-lt"/>
                <a:ea typeface="+mj-ea"/>
                <a:cs typeface="+mj-cs"/>
              </a:rPr>
              <a:t>JUNE 2019</a:t>
            </a:r>
            <a:endParaRPr kumimoji="0" lang="en-US" sz="3600" b="1" i="0" u="sng" strike="noStrike" kern="1200" cap="none" spc="0" normalizeH="0" baseline="0" noProof="0" dirty="0">
              <a:ln>
                <a:noFill/>
              </a:ln>
              <a:solidFill>
                <a:srgbClr val="FFFF00"/>
              </a:solidFill>
              <a:effectLst/>
              <a:uLnTx/>
              <a:uFillTx/>
              <a:latin typeface="+mj-lt"/>
              <a:ea typeface="+mj-ea"/>
              <a:cs typeface="+mj-cs"/>
            </a:endParaRPr>
          </a:p>
        </p:txBody>
      </p:sp>
      <p:sp>
        <p:nvSpPr>
          <p:cNvPr id="37" name="Rectangle 6"/>
          <p:cNvSpPr txBox="1">
            <a:spLocks noChangeArrowheads="1"/>
          </p:cNvSpPr>
          <p:nvPr/>
        </p:nvSpPr>
        <p:spPr bwMode="auto">
          <a:xfrm>
            <a:off x="6878628" y="4348316"/>
            <a:ext cx="962764" cy="246221"/>
          </a:xfrm>
          <a:prstGeom prst="rect">
            <a:avLst/>
          </a:prstGeom>
          <a:solidFill>
            <a:srgbClr val="002060">
              <a:alpha val="89804"/>
            </a:srgbClr>
          </a:solidFill>
          <a:ln w="28575">
            <a:solidFill>
              <a:srgbClr val="FFFF00"/>
            </a:solidFill>
            <a:miter lim="800000"/>
            <a:headEnd/>
            <a:tailEnd/>
          </a:ln>
        </p:spPr>
        <p:txBody>
          <a:bodyPr wrap="none" lIns="45720" rIns="4572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strike="noStrike" kern="0" cap="none" spc="0" normalizeH="0" baseline="0" noProof="0" dirty="0" smtClean="0">
                <a:ln>
                  <a:noFill/>
                </a:ln>
                <a:solidFill>
                  <a:srgbClr val="FFFF00"/>
                </a:solidFill>
                <a:effectLst/>
                <a:uLnTx/>
                <a:uFillTx/>
                <a:latin typeface="Bookman Old Style" pitchFamily="18" charset="0"/>
              </a:rPr>
              <a:t>KEDARNATH</a:t>
            </a:r>
          </a:p>
        </p:txBody>
      </p:sp>
      <p:sp>
        <p:nvSpPr>
          <p:cNvPr id="38" name="Content Placeholder 2"/>
          <p:cNvSpPr txBox="1">
            <a:spLocks/>
          </p:cNvSpPr>
          <p:nvPr/>
        </p:nvSpPr>
        <p:spPr>
          <a:xfrm>
            <a:off x="533400" y="2209800"/>
            <a:ext cx="3581400" cy="4011561"/>
          </a:xfrm>
          <a:prstGeom prst="rect">
            <a:avLst/>
          </a:prstGeom>
        </p:spPr>
        <p:txBody>
          <a:bodyPr vert="horz" lIns="91440" tIns="45720" rIns="91440" bIns="45720" rtlCol="0">
            <a:noAutofit/>
          </a:bodyPr>
          <a:lstStyle/>
          <a:p>
            <a:pPr marL="176213" marR="0" lvl="0" indent="-176213"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rgbClr val="FFFF00"/>
              </a:solidFill>
              <a:effectLst/>
              <a:uLnTx/>
              <a:uFillTx/>
              <a:latin typeface="+mn-lt"/>
              <a:ea typeface="+mn-ea"/>
              <a:cs typeface="+mn-cs"/>
            </a:endParaRPr>
          </a:p>
          <a:p>
            <a:pPr marL="176213" marR="0" lvl="0" indent="-176213"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FFFF00"/>
                </a:solidFill>
                <a:effectLst/>
                <a:uLnTx/>
                <a:uFillTx/>
                <a:latin typeface="+mn-lt"/>
                <a:ea typeface="+mn-ea"/>
                <a:cs typeface="+mn-cs"/>
              </a:rPr>
              <a:t>INDIA’S  SECOND HIGHEST PEAK AFTER KANCHENJUNGA</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b="1" dirty="0" smtClean="0">
              <a:solidFill>
                <a:srgbClr val="FFFF00"/>
              </a:solidFill>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FFFF00"/>
                </a:solidFill>
                <a:effectLst/>
                <a:uLnTx/>
                <a:uFillTx/>
                <a:latin typeface="+mn-lt"/>
                <a:ea typeface="+mn-ea"/>
                <a:cs typeface="+mn-cs"/>
              </a:rPr>
              <a:t>  ELEVATION</a:t>
            </a:r>
            <a:r>
              <a:rPr kumimoji="0" lang="en-US" sz="2000" b="1" i="0" u="none" strike="noStrike" kern="1200" cap="none" spc="0" normalizeH="0" noProof="0" dirty="0" smtClean="0">
                <a:ln>
                  <a:noFill/>
                </a:ln>
                <a:solidFill>
                  <a:srgbClr val="FFFF00"/>
                </a:solidFill>
                <a:effectLst/>
                <a:uLnTx/>
                <a:uFillTx/>
                <a:latin typeface="+mn-lt"/>
                <a:ea typeface="+mn-ea"/>
                <a:cs typeface="+mn-cs"/>
              </a:rPr>
              <a:t> </a:t>
            </a:r>
            <a:r>
              <a:rPr kumimoji="0" lang="en-US" sz="2000" b="1" i="0" u="none" strike="noStrike" kern="1200" cap="none" spc="0" normalizeH="0" baseline="0" noProof="0" dirty="0" smtClean="0">
                <a:ln>
                  <a:noFill/>
                </a:ln>
                <a:solidFill>
                  <a:srgbClr val="FFFF00"/>
                </a:solidFill>
                <a:effectLst/>
                <a:uLnTx/>
                <a:uFillTx/>
                <a:latin typeface="+mn-lt"/>
                <a:ea typeface="+mn-ea"/>
                <a:cs typeface="+mn-cs"/>
              </a:rPr>
              <a:t> 25643 FT</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b="1" dirty="0" smtClean="0">
              <a:solidFill>
                <a:schemeClr val="tx1">
                  <a:tint val="75000"/>
                </a:schemeClr>
              </a:solidFill>
            </a:endParaRPr>
          </a:p>
          <a:p>
            <a:pPr marL="176213" marR="0" lvl="0" indent="-176213"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FFFF00"/>
                </a:solidFill>
                <a:effectLst/>
                <a:uLnTx/>
                <a:uFillTx/>
                <a:latin typeface="+mn-lt"/>
                <a:ea typeface="+mn-ea"/>
                <a:cs typeface="+mn-cs"/>
              </a:rPr>
              <a:t> PRONE TO AVALANCHES</a:t>
            </a:r>
          </a:p>
        </p:txBody>
      </p:sp>
      <p:sp>
        <p:nvSpPr>
          <p:cNvPr id="16" name="Slide Number Placeholder 15"/>
          <p:cNvSpPr>
            <a:spLocks noGrp="1"/>
          </p:cNvSpPr>
          <p:nvPr>
            <p:ph type="sldNum" sz="quarter" idx="12"/>
          </p:nvPr>
        </p:nvSpPr>
        <p:spPr/>
        <p:txBody>
          <a:bodyPr/>
          <a:lstStyle/>
          <a:p>
            <a:fld id="{B6F15528-21DE-4FAA-801E-634DDDAF4B2B}" type="slidenum">
              <a:rPr lang="en-US" smtClean="0"/>
              <a:pPr/>
              <a:t>3</a:t>
            </a:fld>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6629400" cy="1143000"/>
          </a:xfrm>
        </p:spPr>
        <p:txBody>
          <a:bodyPr>
            <a:noAutofit/>
          </a:bodyPr>
          <a:lstStyle/>
          <a:p>
            <a:r>
              <a:rPr lang="en-US" dirty="0" smtClean="0"/>
              <a:t>CHALLENGES</a:t>
            </a:r>
            <a:endParaRPr lang="en-US" sz="3600" dirty="0"/>
          </a:p>
        </p:txBody>
      </p:sp>
      <p:pic>
        <p:nvPicPr>
          <p:cNvPr id="4" name="Content Placeholder 15" descr="pankaj jaiswal.jpg"/>
          <p:cNvPicPr>
            <a:picLocks noChangeAspect="1"/>
          </p:cNvPicPr>
          <p:nvPr/>
        </p:nvPicPr>
        <p:blipFill>
          <a:blip r:embed="rId2" cstate="print"/>
          <a:srcRect l="752" r="9023"/>
          <a:stretch>
            <a:fillRect/>
          </a:stretch>
        </p:blipFill>
        <p:spPr>
          <a:xfrm>
            <a:off x="4876800" y="4333593"/>
            <a:ext cx="4038600" cy="2524407"/>
          </a:xfrm>
          <a:prstGeom prst="rect">
            <a:avLst/>
          </a:prstGeom>
          <a:ln>
            <a:noFill/>
          </a:ln>
          <a:effectLst>
            <a:softEdge rad="112500"/>
          </a:effectLst>
        </p:spPr>
      </p:pic>
      <p:pic>
        <p:nvPicPr>
          <p:cNvPr id="5" name="Picture 2" descr="S:\NunKun_rescue_pics\DSCN5632.JPG"/>
          <p:cNvPicPr>
            <a:picLocks noChangeAspect="1" noChangeArrowheads="1"/>
          </p:cNvPicPr>
          <p:nvPr/>
        </p:nvPicPr>
        <p:blipFill>
          <a:blip r:embed="rId3" cstate="print"/>
          <a:srcRect/>
          <a:stretch>
            <a:fillRect/>
          </a:stretch>
        </p:blipFill>
        <p:spPr bwMode="auto">
          <a:xfrm>
            <a:off x="4876800" y="1600200"/>
            <a:ext cx="4038600" cy="2726091"/>
          </a:xfrm>
          <a:prstGeom prst="rect">
            <a:avLst/>
          </a:prstGeom>
          <a:ln>
            <a:noFill/>
          </a:ln>
          <a:effectLst>
            <a:softEdge rad="112500"/>
          </a:effectLst>
        </p:spPr>
      </p:pic>
      <p:sp>
        <p:nvSpPr>
          <p:cNvPr id="8" name="Oval 7"/>
          <p:cNvSpPr/>
          <p:nvPr/>
        </p:nvSpPr>
        <p:spPr>
          <a:xfrm>
            <a:off x="6248400" y="2133600"/>
            <a:ext cx="1447800"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1828800"/>
            <a:ext cx="4419600" cy="4924425"/>
          </a:xfrm>
          <a:prstGeom prst="rect">
            <a:avLst/>
          </a:prstGeom>
          <a:noFill/>
        </p:spPr>
        <p:txBody>
          <a:bodyPr wrap="square" rtlCol="0">
            <a:spAutoFit/>
          </a:bodyPr>
          <a:lstStyle/>
          <a:p>
            <a:pPr marL="236538" indent="-236538" algn="ctr"/>
            <a:r>
              <a:rPr lang="en-US" sz="2000" b="1" u="sng" dirty="0" smtClean="0">
                <a:solidFill>
                  <a:schemeClr val="bg1"/>
                </a:solidFill>
                <a:latin typeface="Calibri" pitchFamily="34" charset="0"/>
              </a:rPr>
              <a:t>11 May 2004</a:t>
            </a:r>
          </a:p>
          <a:p>
            <a:pPr marL="236538" indent="-236538">
              <a:buFont typeface="Arial" pitchFamily="34" charset="0"/>
              <a:buChar char="•"/>
            </a:pPr>
            <a:endParaRPr lang="en-US" sz="2000" b="1" dirty="0" smtClean="0">
              <a:solidFill>
                <a:schemeClr val="bg1"/>
              </a:solidFill>
              <a:latin typeface="Calibri" pitchFamily="34" charset="0"/>
            </a:endParaRPr>
          </a:p>
          <a:p>
            <a:pPr marL="236538" indent="-236538">
              <a:buFont typeface="Arial" pitchFamily="34" charset="0"/>
              <a:buChar char="•"/>
            </a:pPr>
            <a:r>
              <a:rPr lang="en-US" sz="2000" b="1" dirty="0" smtClean="0">
                <a:solidFill>
                  <a:schemeClr val="bg1"/>
                </a:solidFill>
                <a:latin typeface="Calibri" pitchFamily="34" charset="0"/>
              </a:rPr>
              <a:t>CASEVAC FROM Mt </a:t>
            </a:r>
            <a:r>
              <a:rPr lang="en-US" b="1" dirty="0" smtClean="0">
                <a:solidFill>
                  <a:schemeClr val="bg1"/>
                </a:solidFill>
                <a:latin typeface="Calibri" pitchFamily="34" charset="0"/>
              </a:rPr>
              <a:t>KAMET GLACIER AT 23,260 ft – 3 MOUNTAINEERS RESCUED BY WG CDR SK SHARMA</a:t>
            </a:r>
          </a:p>
          <a:p>
            <a:pPr marL="236538" indent="-236538">
              <a:buFont typeface="Arial" pitchFamily="34" charset="0"/>
              <a:buChar char="•"/>
            </a:pPr>
            <a:endParaRPr lang="en-US" b="1" dirty="0" smtClean="0">
              <a:solidFill>
                <a:schemeClr val="bg1"/>
              </a:solidFill>
            </a:endParaRPr>
          </a:p>
          <a:p>
            <a:pPr marL="236538" indent="-236538">
              <a:buFont typeface="Arial" pitchFamily="34" charset="0"/>
              <a:buChar char="•"/>
            </a:pPr>
            <a:r>
              <a:rPr lang="en-US" sz="2000" b="1" i="1" dirty="0" smtClean="0">
                <a:solidFill>
                  <a:srgbClr val="FFFF00"/>
                </a:solidFill>
              </a:rPr>
              <a:t>LIMCA BOOK OF WORLD RECORDS </a:t>
            </a:r>
            <a:r>
              <a:rPr lang="en-US" sz="2000" b="1" dirty="0" smtClean="0">
                <a:solidFill>
                  <a:schemeClr val="bg1"/>
                </a:solidFill>
              </a:rPr>
              <a:t>FOR HIGHEST EVER LANDING AND CASUALTY EVACUATION BY HEPTR </a:t>
            </a:r>
          </a:p>
          <a:p>
            <a:pPr marL="236538" indent="-236538">
              <a:buFont typeface="Arial" pitchFamily="34" charset="0"/>
              <a:buChar char="•"/>
            </a:pPr>
            <a:endParaRPr lang="en-US" sz="2000" b="1" dirty="0" smtClean="0">
              <a:solidFill>
                <a:srgbClr val="FFFF00"/>
              </a:solidFill>
            </a:endParaRPr>
          </a:p>
          <a:p>
            <a:pPr marL="236538" indent="-236538">
              <a:buFont typeface="Arial" pitchFamily="34" charset="0"/>
              <a:buChar char="•"/>
            </a:pPr>
            <a:r>
              <a:rPr lang="en-US" sz="2000" b="1" dirty="0" smtClean="0">
                <a:solidFill>
                  <a:srgbClr val="FFFF00"/>
                </a:solidFill>
              </a:rPr>
              <a:t>HEPTR CAPABILITIES  REDUCED AT HIGH ALTITUDE, STRONG TURBULENT WINDS</a:t>
            </a:r>
          </a:p>
          <a:p>
            <a:pPr marL="236538" indent="-236538">
              <a:buFont typeface="Arial" pitchFamily="34" charset="0"/>
              <a:buChar char="•"/>
            </a:pPr>
            <a:endParaRPr lang="en-US" sz="2000" b="1" dirty="0" smtClean="0">
              <a:solidFill>
                <a:srgbClr val="FFFF00"/>
              </a:solidFill>
            </a:endParaRPr>
          </a:p>
          <a:p>
            <a:pPr marL="236538" indent="-236538">
              <a:buFont typeface="Arial" pitchFamily="34" charset="0"/>
              <a:buChar char="•"/>
            </a:pPr>
            <a:r>
              <a:rPr lang="en-US" sz="2000" b="1" dirty="0" smtClean="0">
                <a:solidFill>
                  <a:srgbClr val="FFFF00"/>
                </a:solidFill>
              </a:rPr>
              <a:t>NO LANDING SPACE DUE SOFT SNOW</a:t>
            </a:r>
          </a:p>
          <a:p>
            <a:endParaRPr lang="en-US" sz="2000" b="1" dirty="0">
              <a:solidFill>
                <a:srgbClr val="FFFF00"/>
              </a:solidFill>
            </a:endParaRPr>
          </a:p>
        </p:txBody>
      </p:sp>
      <p:cxnSp>
        <p:nvCxnSpPr>
          <p:cNvPr id="10" name="Straight Arrow Connector 9"/>
          <p:cNvCxnSpPr/>
          <p:nvPr/>
        </p:nvCxnSpPr>
        <p:spPr>
          <a:xfrm flipV="1">
            <a:off x="6705600" y="3276600"/>
            <a:ext cx="76200" cy="12192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B6F15528-21DE-4FAA-801E-634DDDAF4B2B}"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Autofit/>
          </a:bodyPr>
          <a:lstStyle/>
          <a:p>
            <a:r>
              <a:rPr lang="en-US" sz="3600" dirty="0" smtClean="0"/>
              <a:t>CONSTRAINTS FOR ONBOARD </a:t>
            </a:r>
            <a:br>
              <a:rPr lang="en-US" sz="3600" dirty="0" smtClean="0"/>
            </a:br>
            <a:r>
              <a:rPr lang="en-US" sz="3600" dirty="0" smtClean="0"/>
              <a:t>MEDICAL AID</a:t>
            </a:r>
            <a:endParaRPr lang="en-US" sz="3600" dirty="0"/>
          </a:p>
        </p:txBody>
      </p:sp>
      <p:sp>
        <p:nvSpPr>
          <p:cNvPr id="3" name="Content Placeholder 2"/>
          <p:cNvSpPr>
            <a:spLocks noGrp="1"/>
          </p:cNvSpPr>
          <p:nvPr>
            <p:ph idx="1"/>
          </p:nvPr>
        </p:nvSpPr>
        <p:spPr>
          <a:xfrm>
            <a:off x="-76200" y="1752600"/>
            <a:ext cx="4724400" cy="4724400"/>
          </a:xfrm>
        </p:spPr>
        <p:txBody>
          <a:bodyPr>
            <a:noAutofit/>
          </a:bodyPr>
          <a:lstStyle/>
          <a:p>
            <a:r>
              <a:rPr lang="en-US" sz="2000" b="1" dirty="0" smtClean="0"/>
              <a:t>NOISE AND VIBRATION IN HEPTRS</a:t>
            </a:r>
          </a:p>
          <a:p>
            <a:pPr lvl="1"/>
            <a:r>
              <a:rPr lang="en-US" sz="2000" b="1" dirty="0" smtClean="0"/>
              <a:t>DISTURBS TREATMENT/ MEDICAL PROCEDURES ONBOARD</a:t>
            </a:r>
          </a:p>
          <a:p>
            <a:pPr lvl="1"/>
            <a:r>
              <a:rPr lang="en-US" sz="2000" b="1" dirty="0" smtClean="0"/>
              <a:t>IMPAIRS COMMUNICATION</a:t>
            </a:r>
          </a:p>
          <a:p>
            <a:pPr lvl="1"/>
            <a:endParaRPr lang="en-US" sz="2000" b="1" dirty="0" smtClean="0"/>
          </a:p>
          <a:p>
            <a:r>
              <a:rPr lang="en-US" sz="2000" b="1" dirty="0" smtClean="0"/>
              <a:t>AIR SICKNESS</a:t>
            </a:r>
          </a:p>
          <a:p>
            <a:endParaRPr lang="en-US" sz="2000" b="1" dirty="0" smtClean="0"/>
          </a:p>
          <a:p>
            <a:r>
              <a:rPr lang="en-US" sz="2000" b="1" dirty="0" smtClean="0"/>
              <a:t>HYPOXIA</a:t>
            </a:r>
          </a:p>
          <a:p>
            <a:pPr lvl="1"/>
            <a:endParaRPr lang="en-US" sz="2000" b="1" dirty="0" smtClean="0"/>
          </a:p>
          <a:p>
            <a:pPr>
              <a:lnSpc>
                <a:spcPct val="80000"/>
              </a:lnSpc>
              <a:spcBef>
                <a:spcPts val="0"/>
              </a:spcBef>
            </a:pPr>
            <a:r>
              <a:rPr lang="en-US" sz="2000" b="1" dirty="0" smtClean="0"/>
              <a:t>TEMPERATURE – WITH INCREASE IN ALTITUDE REDUCES BY 2 deg C/ 1000 FT</a:t>
            </a:r>
          </a:p>
          <a:p>
            <a:pPr>
              <a:lnSpc>
                <a:spcPct val="80000"/>
              </a:lnSpc>
              <a:spcBef>
                <a:spcPts val="0"/>
              </a:spcBef>
            </a:pPr>
            <a:endParaRPr lang="en-US" sz="2000" b="1" dirty="0" smtClean="0"/>
          </a:p>
          <a:p>
            <a:r>
              <a:rPr lang="en-US" sz="2000" b="1" dirty="0" smtClean="0"/>
              <a:t>RATE OF ASCENT/ DESCENT AND ALTITUDE EFFECTS</a:t>
            </a:r>
          </a:p>
          <a:p>
            <a:endParaRPr lang="en-US" sz="2000" b="1" dirty="0" smtClean="0"/>
          </a:p>
          <a:p>
            <a:endParaRPr lang="en-US" sz="2000" b="1" dirty="0"/>
          </a:p>
        </p:txBody>
      </p:sp>
      <p:pic>
        <p:nvPicPr>
          <p:cNvPr id="1026" name="Picture 2" descr="M:\PHOTOS\DSC_2202.jpg"/>
          <p:cNvPicPr>
            <a:picLocks noChangeAspect="1" noChangeArrowheads="1"/>
          </p:cNvPicPr>
          <p:nvPr/>
        </p:nvPicPr>
        <p:blipFill>
          <a:blip r:embed="rId2" cstate="print"/>
          <a:srcRect l="16757" r="17264"/>
          <a:stretch>
            <a:fillRect/>
          </a:stretch>
        </p:blipFill>
        <p:spPr bwMode="auto">
          <a:xfrm>
            <a:off x="4495800" y="1676400"/>
            <a:ext cx="4649845" cy="4700587"/>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609600" y="1219200"/>
            <a:ext cx="8839200" cy="30931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39713" lvl="2" indent="-239713" algn="just" eaLnBrk="0" fontAlgn="base" hangingPunct="0">
              <a:spcBef>
                <a:spcPts val="600"/>
              </a:spcBef>
              <a:spcAft>
                <a:spcPts val="1200"/>
              </a:spcAft>
              <a:buFontTx/>
              <a:buChar char="•"/>
            </a:pP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AFTER 65 </a:t>
            </a:r>
            <a:r>
              <a:rPr lang="en-US" sz="2000" b="1" dirty="0" smtClean="0">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YEARS, APPROX </a:t>
            </a:r>
            <a:r>
              <a:rPr lang="en-US" sz="2000" b="1" dirty="0" smtClean="0">
                <a:solidFill>
                  <a:srgbClr val="FFFF00"/>
                </a:solidFill>
                <a:effectLst>
                  <a:outerShdw blurRad="38100" dist="38100" dir="2700000" algn="tl">
                    <a:srgbClr val="000000">
                      <a:alpha val="43137"/>
                    </a:srgbClr>
                  </a:outerShdw>
                </a:effectLst>
                <a:latin typeface="+mj-lt"/>
                <a:ea typeface="Times New Roman" pitchFamily="18" charset="0"/>
                <a:cs typeface="Arial" pitchFamily="34" charset="0"/>
              </a:rPr>
              <a:t>270</a:t>
            </a:r>
            <a:r>
              <a:rPr lang="en-US" sz="2000" b="1" dirty="0" smtClean="0">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 CIVIL </a:t>
            </a: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REGISTERED HEPTRS</a:t>
            </a:r>
            <a:endPar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Arial" pitchFamily="34" charset="0"/>
            </a:endParaRPr>
          </a:p>
          <a:p>
            <a:pPr marL="239713" marR="0" lvl="2" indent="-239713" algn="just" defTabSz="914400" rtl="0" eaLnBrk="0" fontAlgn="base" latinLnBrk="0" hangingPunct="0">
              <a:spcBef>
                <a:spcPts val="600"/>
              </a:spcBef>
              <a:spcAft>
                <a:spcPts val="1200"/>
              </a:spcAft>
              <a:buClrTx/>
              <a:buSzTx/>
              <a:buFontTx/>
              <a:buChar char="•"/>
              <a:tabLst/>
            </a:pP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WORLD POPULATION OF CIVIL HEPTRS</a:t>
            </a:r>
            <a:r>
              <a:rPr kumimoji="0" lang="en-US" sz="2000" b="1" i="0" u="none" strike="noStrike" cap="none" normalizeH="0" dirty="0" smtClean="0">
                <a:ln>
                  <a:noFill/>
                </a:ln>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 - </a:t>
            </a:r>
            <a:r>
              <a:rPr kumimoji="0" lang="en-US" sz="2000" b="1" i="0" u="none" strike="noStrike" cap="none" normalizeH="0" dirty="0" smtClean="0">
                <a:ln>
                  <a:noFill/>
                </a:ln>
                <a:solidFill>
                  <a:srgbClr val="FFFF00"/>
                </a:solidFill>
                <a:effectLst>
                  <a:outerShdw blurRad="38100" dist="38100" dir="2700000" algn="tl">
                    <a:srgbClr val="000000">
                      <a:alpha val="43137"/>
                    </a:srgbClr>
                  </a:outerShdw>
                </a:effectLst>
                <a:latin typeface="+mj-lt"/>
                <a:ea typeface="Times New Roman" pitchFamily="18" charset="0"/>
                <a:cs typeface="Arial" pitchFamily="34" charset="0"/>
              </a:rPr>
              <a:t>34,550</a:t>
            </a:r>
            <a:r>
              <a:rPr kumimoji="0" lang="en-US" sz="2000" b="1" i="0" u="none" strike="noStrike" cap="none" normalizeH="0" dirty="0" smtClean="0">
                <a:ln>
                  <a:noFill/>
                </a:ln>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 </a:t>
            </a:r>
            <a:endPar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Arial" pitchFamily="34" charset="0"/>
            </a:endParaRPr>
          </a:p>
          <a:p>
            <a:pPr marL="239713" marR="0" lvl="2" indent="-239713" algn="just" defTabSz="914400" rtl="0" eaLnBrk="0" fontAlgn="base" latinLnBrk="0" hangingPunct="0">
              <a:spcBef>
                <a:spcPts val="600"/>
              </a:spcBef>
              <a:spcAft>
                <a:spcPts val="1200"/>
              </a:spcAft>
              <a:buClrTx/>
              <a:buSzTx/>
              <a:buFontTx/>
              <a:buChar char="•"/>
              <a:tabLst/>
            </a:pP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INDIAN HOLDING LESS THAN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mj-lt"/>
                <a:ea typeface="Times New Roman" pitchFamily="18" charset="0"/>
                <a:cs typeface="Arial" pitchFamily="34" charset="0"/>
              </a:rPr>
              <a:t>1%</a:t>
            </a:r>
            <a:endPar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mj-lt"/>
              <a:cs typeface="Arial" pitchFamily="34" charset="0"/>
            </a:endParaRPr>
          </a:p>
          <a:p>
            <a:pPr marL="239713" marR="0" lvl="2" indent="-239713" algn="just" defTabSz="914400" rtl="0" eaLnBrk="0" fontAlgn="base" latinLnBrk="0" hangingPunct="0">
              <a:spcBef>
                <a:spcPts val="600"/>
              </a:spcBef>
              <a:spcAft>
                <a:spcPts val="1200"/>
              </a:spcAft>
              <a:buClrTx/>
              <a:buSzTx/>
              <a:buFontTx/>
              <a:buChar char="•"/>
              <a:tabLst/>
            </a:pP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SAO PAULO IN BRAZIL HAS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mj-lt"/>
                <a:ea typeface="Times New Roman" pitchFamily="18" charset="0"/>
                <a:cs typeface="Arial" pitchFamily="34" charset="0"/>
              </a:rPr>
              <a:t>500</a:t>
            </a: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 HEPTRS</a:t>
            </a:r>
          </a:p>
          <a:p>
            <a:pPr marL="239713" marR="0" lvl="2" indent="-239713" algn="just" defTabSz="914400" rtl="0" eaLnBrk="0" fontAlgn="base" latinLnBrk="0" hangingPunct="0">
              <a:spcBef>
                <a:spcPts val="600"/>
              </a:spcBef>
              <a:spcAft>
                <a:spcPts val="1200"/>
              </a:spcAft>
              <a:buClrTx/>
              <a:buSzTx/>
              <a:buFontTx/>
              <a:buChar char="•"/>
              <a:tabLst/>
            </a:pP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USA CIVIL HEPTRS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mj-lt"/>
                <a:ea typeface="Times New Roman" pitchFamily="18" charset="0"/>
                <a:cs typeface="Arial" pitchFamily="34" charset="0"/>
              </a:rPr>
              <a:t>9700</a:t>
            </a: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 USA MILITARY</a:t>
            </a:r>
            <a:r>
              <a:rPr kumimoji="0" lang="en-US" sz="2000" b="1" i="0" u="none" strike="noStrike" cap="none" normalizeH="0" dirty="0" smtClean="0">
                <a:ln>
                  <a:noFill/>
                </a:ln>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 </a:t>
            </a:r>
            <a:r>
              <a:rPr kumimoji="0" lang="en-US" sz="2000" b="1" i="0" u="none" strike="noStrike" cap="none" normalizeH="0" dirty="0" smtClean="0">
                <a:ln>
                  <a:noFill/>
                </a:ln>
                <a:solidFill>
                  <a:srgbClr val="FFFF00"/>
                </a:solidFill>
                <a:effectLst>
                  <a:outerShdw blurRad="38100" dist="38100" dir="2700000" algn="tl">
                    <a:srgbClr val="000000">
                      <a:alpha val="43137"/>
                    </a:srgbClr>
                  </a:outerShdw>
                </a:effectLst>
                <a:latin typeface="+mj-lt"/>
                <a:ea typeface="Times New Roman" pitchFamily="18" charset="0"/>
                <a:cs typeface="Arial" pitchFamily="34" charset="0"/>
              </a:rPr>
              <a:t>6100</a:t>
            </a:r>
            <a:endPar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mj-lt"/>
              <a:cs typeface="Arial" pitchFamily="34" charset="0"/>
            </a:endParaRPr>
          </a:p>
          <a:p>
            <a:pPr marL="239713" marR="0" lvl="2" indent="-239713" algn="just" defTabSz="914400" rtl="0" eaLnBrk="0" fontAlgn="base" latinLnBrk="0" hangingPunct="0">
              <a:spcBef>
                <a:spcPts val="600"/>
              </a:spcBef>
              <a:spcAft>
                <a:spcPts val="1200"/>
              </a:spcAft>
              <a:buClrTx/>
              <a:buSzTx/>
              <a:buFontTx/>
              <a:buChar char="•"/>
              <a:tabLst/>
            </a:pP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EMERGENCY MEDICAL SERVICES – HUGE OPPORTUNITY IN INDIA</a:t>
            </a:r>
            <a:endPar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Arial" pitchFamily="34" charset="0"/>
            </a:endParaRPr>
          </a:p>
        </p:txBody>
      </p:sp>
      <p:grpSp>
        <p:nvGrpSpPr>
          <p:cNvPr id="2" name="Group 7"/>
          <p:cNvGrpSpPr/>
          <p:nvPr/>
        </p:nvGrpSpPr>
        <p:grpSpPr>
          <a:xfrm>
            <a:off x="0" y="4648200"/>
            <a:ext cx="9144000" cy="2209800"/>
            <a:chOff x="0" y="4191000"/>
            <a:chExt cx="9144000" cy="2667001"/>
          </a:xfrm>
        </p:grpSpPr>
        <p:pic>
          <p:nvPicPr>
            <p:cNvPr id="98305" name="Picture 1" descr="C:\Users\Soni\Desktop\New folder\3662347811_3fd9781264_b.jpg"/>
            <p:cNvPicPr>
              <a:picLocks noChangeAspect="1" noChangeArrowheads="1"/>
            </p:cNvPicPr>
            <p:nvPr/>
          </p:nvPicPr>
          <p:blipFill>
            <a:blip r:embed="rId2" cstate="print"/>
            <a:srcRect/>
            <a:stretch>
              <a:fillRect/>
            </a:stretch>
          </p:blipFill>
          <p:spPr bwMode="auto">
            <a:xfrm>
              <a:off x="4572000" y="4191000"/>
              <a:ext cx="4572000" cy="2667000"/>
            </a:xfrm>
            <a:prstGeom prst="rect">
              <a:avLst/>
            </a:prstGeom>
            <a:ln>
              <a:noFill/>
            </a:ln>
            <a:effectLst>
              <a:softEdge rad="112500"/>
            </a:effectLst>
          </p:spPr>
        </p:pic>
        <p:pic>
          <p:nvPicPr>
            <p:cNvPr id="98306" name="Picture 2" descr="C:\Users\Soni\Desktop\New folder\rotor71_20_saopaulo.jpg"/>
            <p:cNvPicPr>
              <a:picLocks noChangeAspect="1" noChangeArrowheads="1"/>
            </p:cNvPicPr>
            <p:nvPr/>
          </p:nvPicPr>
          <p:blipFill>
            <a:blip r:embed="rId3" cstate="print"/>
            <a:srcRect/>
            <a:stretch>
              <a:fillRect/>
            </a:stretch>
          </p:blipFill>
          <p:spPr bwMode="auto">
            <a:xfrm>
              <a:off x="0" y="4191001"/>
              <a:ext cx="4572000" cy="2667000"/>
            </a:xfrm>
            <a:prstGeom prst="rect">
              <a:avLst/>
            </a:prstGeom>
            <a:ln>
              <a:noFill/>
            </a:ln>
            <a:effectLst>
              <a:softEdge rad="112500"/>
            </a:effectLst>
          </p:spPr>
        </p:pic>
      </p:grpSp>
      <p:sp>
        <p:nvSpPr>
          <p:cNvPr id="8" name="TextBox 7"/>
          <p:cNvSpPr txBox="1"/>
          <p:nvPr/>
        </p:nvSpPr>
        <p:spPr>
          <a:xfrm>
            <a:off x="1219200" y="228600"/>
            <a:ext cx="7923964" cy="1200329"/>
          </a:xfrm>
          <a:prstGeom prst="rect">
            <a:avLst/>
          </a:prstGeom>
          <a:noFill/>
        </p:spPr>
        <p:txBody>
          <a:bodyPr wrap="none" rtlCol="0">
            <a:spAutoFit/>
          </a:bodyPr>
          <a:lstStyle/>
          <a:p>
            <a:r>
              <a:rPr lang="en-GB" sz="3600" b="1" u="sng" kern="0" dirty="0" smtClean="0">
                <a:solidFill>
                  <a:srgbClr val="FFFF00"/>
                </a:solidFill>
                <a:effectLst>
                  <a:outerShdw blurRad="38100" dist="38100" dir="2700000" algn="tl">
                    <a:srgbClr val="000000">
                      <a:alpha val="43137"/>
                    </a:srgbClr>
                  </a:outerShdw>
                </a:effectLst>
                <a:latin typeface="+mj-lt"/>
              </a:rPr>
              <a:t>OPPORTUNITIES - HELICOPTER GROWTH</a:t>
            </a:r>
          </a:p>
          <a:p>
            <a:endParaRPr lang="en-US" sz="3600" dirty="0">
              <a:latin typeface="+mj-lt"/>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32</a:t>
            </a:fld>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381000" y="1326446"/>
            <a:ext cx="8763000" cy="30931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39713" marR="0" lvl="2" indent="-239713" algn="just" defTabSz="914400" rtl="0" eaLnBrk="1" fontAlgn="base" latinLnBrk="0" hangingPunct="1">
              <a:spcBef>
                <a:spcPts val="1200"/>
              </a:spcBef>
              <a:spcAft>
                <a:spcPts val="600"/>
              </a:spcAft>
              <a:buClrTx/>
              <a:buSzTx/>
              <a:buFontTx/>
              <a:buChar char="•"/>
              <a:tabLst/>
            </a:pP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CREATION OF DISASTER RELIEF INFRASTRUCTURE</a:t>
            </a:r>
          </a:p>
          <a:p>
            <a:pPr marL="239713" lvl="2" indent="-239713" algn="just" fontAlgn="base">
              <a:spcBef>
                <a:spcPts val="1200"/>
              </a:spcBef>
              <a:spcAft>
                <a:spcPts val="600"/>
              </a:spcAft>
              <a:buFontTx/>
              <a:buChar char="•"/>
            </a:pPr>
            <a:r>
              <a:rPr lang="en-US" sz="2000" b="1" dirty="0" smtClean="0">
                <a:solidFill>
                  <a:schemeClr val="bg1"/>
                </a:solidFill>
              </a:rPr>
              <a:t>STATE GOVTS CAN HAVE NODAL PLACES WHERE EQPT AVAILABLE</a:t>
            </a:r>
          </a:p>
          <a:p>
            <a:pPr marL="239713" marR="0" lvl="2" indent="-239713" algn="just" defTabSz="914400" rtl="0" eaLnBrk="0" fontAlgn="base" latinLnBrk="0" hangingPunct="0">
              <a:spcBef>
                <a:spcPts val="1200"/>
              </a:spcBef>
              <a:spcAft>
                <a:spcPts val="600"/>
              </a:spcAft>
              <a:buClrTx/>
              <a:buSzTx/>
              <a:buFontTx/>
              <a:buChar char="•"/>
              <a:tabLst/>
            </a:pP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ROOFTOP OPS OF EMERGENCY MEDICAL SERVICES/ CORPORATE HELICOPTERS</a:t>
            </a:r>
            <a:endPar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Arial" pitchFamily="34" charset="0"/>
            </a:endParaRPr>
          </a:p>
          <a:p>
            <a:pPr marL="239713" marR="0" lvl="2" indent="-239713" algn="just" defTabSz="914400" rtl="0" eaLnBrk="0" fontAlgn="base" latinLnBrk="0" hangingPunct="0">
              <a:spcBef>
                <a:spcPts val="1200"/>
              </a:spcBef>
              <a:spcAft>
                <a:spcPts val="600"/>
              </a:spcAft>
              <a:buClrTx/>
              <a:buSzTx/>
              <a:buFontTx/>
              <a:buChar char="•"/>
              <a:tabLst/>
            </a:pP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TIE-UP OF HELICOPTER MEDEVAC</a:t>
            </a:r>
            <a:r>
              <a:rPr lang="en-US" sz="2000" b="1" dirty="0" smtClean="0">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 WITH INSURANCE COMPANIES</a:t>
            </a:r>
            <a:endPar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Arial" pitchFamily="34" charset="0"/>
            </a:endParaRPr>
          </a:p>
          <a:p>
            <a:pPr marL="239713" lvl="2" indent="-239713" algn="just" eaLnBrk="0" fontAlgn="base" hangingPunct="0">
              <a:spcBef>
                <a:spcPts val="1200"/>
              </a:spcBef>
              <a:spcAft>
                <a:spcPts val="600"/>
              </a:spcAft>
              <a:buFontTx/>
              <a:buChar char="•"/>
            </a:pP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IMPROVED HEALTHCARE IN REMOTE AREAS</a:t>
            </a:r>
            <a:endPar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Arial" pitchFamily="34" charset="0"/>
            </a:endParaRPr>
          </a:p>
          <a:p>
            <a:pPr marL="239713" marR="0" lvl="2" indent="-239713" algn="just" defTabSz="914400" rtl="0" eaLnBrk="0" fontAlgn="base" latinLnBrk="0" hangingPunct="0">
              <a:spcBef>
                <a:spcPts val="1200"/>
              </a:spcBef>
              <a:spcAft>
                <a:spcPts val="600"/>
              </a:spcAft>
              <a:buClrTx/>
              <a:buSzTx/>
              <a:buFontTx/>
              <a:buChar char="•"/>
              <a:tabLst/>
            </a:pP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a typeface="Times New Roman" pitchFamily="18" charset="0"/>
                <a:cs typeface="Arial" pitchFamily="34" charset="0"/>
              </a:rPr>
              <a:t>APPROPRIATE NAVAIDS FOR NIGHT OPS</a:t>
            </a:r>
            <a:endPar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Arial" pitchFamily="34" charset="0"/>
            </a:endParaRPr>
          </a:p>
        </p:txBody>
      </p:sp>
      <p:grpSp>
        <p:nvGrpSpPr>
          <p:cNvPr id="2" name="Group 8"/>
          <p:cNvGrpSpPr/>
          <p:nvPr/>
        </p:nvGrpSpPr>
        <p:grpSpPr>
          <a:xfrm>
            <a:off x="0" y="4343400"/>
            <a:ext cx="9144000" cy="2514600"/>
            <a:chOff x="0" y="5022056"/>
            <a:chExt cx="9144000" cy="1835944"/>
          </a:xfrm>
        </p:grpSpPr>
        <p:pic>
          <p:nvPicPr>
            <p:cNvPr id="95233" name="Picture 1" descr="C:\Users\Soni\Desktop\New folder\Gaurdian-017.jpg"/>
            <p:cNvPicPr>
              <a:picLocks noChangeAspect="1" noChangeArrowheads="1"/>
            </p:cNvPicPr>
            <p:nvPr/>
          </p:nvPicPr>
          <p:blipFill>
            <a:blip r:embed="rId2" cstate="print"/>
            <a:srcRect/>
            <a:stretch>
              <a:fillRect/>
            </a:stretch>
          </p:blipFill>
          <p:spPr bwMode="auto">
            <a:xfrm>
              <a:off x="2971800" y="5022056"/>
              <a:ext cx="3048000" cy="1835944"/>
            </a:xfrm>
            <a:prstGeom prst="rect">
              <a:avLst/>
            </a:prstGeom>
            <a:ln>
              <a:noFill/>
            </a:ln>
            <a:effectLst>
              <a:softEdge rad="112500"/>
            </a:effectLst>
          </p:spPr>
        </p:pic>
        <p:pic>
          <p:nvPicPr>
            <p:cNvPr id="95234" name="Picture 2" descr="C:\Users\Soni\Desktop\New folder\1.jpg"/>
            <p:cNvPicPr>
              <a:picLocks noChangeAspect="1" noChangeArrowheads="1"/>
            </p:cNvPicPr>
            <p:nvPr/>
          </p:nvPicPr>
          <p:blipFill>
            <a:blip r:embed="rId3" cstate="print"/>
            <a:srcRect/>
            <a:stretch>
              <a:fillRect/>
            </a:stretch>
          </p:blipFill>
          <p:spPr bwMode="auto">
            <a:xfrm>
              <a:off x="6019800" y="5029200"/>
              <a:ext cx="3124200" cy="1828800"/>
            </a:xfrm>
            <a:prstGeom prst="rect">
              <a:avLst/>
            </a:prstGeom>
            <a:ln>
              <a:noFill/>
            </a:ln>
            <a:effectLst>
              <a:softEdge rad="112500"/>
            </a:effectLst>
          </p:spPr>
        </p:pic>
        <p:pic>
          <p:nvPicPr>
            <p:cNvPr id="95236" name="Picture 4" descr="C:\Users\Soni\Desktop\New folder\F201210220815372862963563.jpg"/>
            <p:cNvPicPr>
              <a:picLocks noChangeAspect="1" noChangeArrowheads="1"/>
            </p:cNvPicPr>
            <p:nvPr/>
          </p:nvPicPr>
          <p:blipFill>
            <a:blip r:embed="rId4" cstate="print"/>
            <a:srcRect/>
            <a:stretch>
              <a:fillRect/>
            </a:stretch>
          </p:blipFill>
          <p:spPr bwMode="auto">
            <a:xfrm>
              <a:off x="0" y="5025538"/>
              <a:ext cx="2971800" cy="1832462"/>
            </a:xfrm>
            <a:prstGeom prst="rect">
              <a:avLst/>
            </a:prstGeom>
            <a:ln>
              <a:noFill/>
            </a:ln>
            <a:effectLst>
              <a:softEdge rad="112500"/>
            </a:effectLst>
          </p:spPr>
        </p:pic>
      </p:grpSp>
      <p:sp>
        <p:nvSpPr>
          <p:cNvPr id="9" name="TextBox 8"/>
          <p:cNvSpPr txBox="1"/>
          <p:nvPr/>
        </p:nvSpPr>
        <p:spPr>
          <a:xfrm>
            <a:off x="2209800" y="228600"/>
            <a:ext cx="4522392" cy="646331"/>
          </a:xfrm>
          <a:prstGeom prst="rect">
            <a:avLst/>
          </a:prstGeom>
          <a:noFill/>
        </p:spPr>
        <p:txBody>
          <a:bodyPr wrap="none" rtlCol="0">
            <a:spAutoFit/>
          </a:bodyPr>
          <a:lstStyle/>
          <a:p>
            <a:r>
              <a:rPr lang="en-GB" sz="3600" b="1" u="sng" kern="0" dirty="0" smtClean="0">
                <a:solidFill>
                  <a:srgbClr val="FFFF00"/>
                </a:solidFill>
                <a:effectLst>
                  <a:outerShdw blurRad="38100" dist="38100" dir="2700000" algn="tl">
                    <a:srgbClr val="000000">
                      <a:alpha val="43137"/>
                    </a:srgbClr>
                  </a:outerShdw>
                </a:effectLst>
                <a:latin typeface="+mj-lt"/>
              </a:rPr>
              <a:t>ROLE OF STATE GOVTS</a:t>
            </a:r>
            <a:endParaRPr lang="en-US" sz="3600" u="sng" dirty="0">
              <a:solidFill>
                <a:srgbClr val="FFFF00"/>
              </a:solidFill>
              <a:latin typeface="+mj-l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33</a:t>
            </a:fld>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096000" cy="1143000"/>
          </a:xfrm>
        </p:spPr>
        <p:txBody>
          <a:bodyPr>
            <a:noAutofit/>
          </a:bodyPr>
          <a:lstStyle/>
          <a:p>
            <a:r>
              <a:rPr lang="en-US" dirty="0" smtClean="0"/>
              <a:t>MODERN EQUIPMENTS</a:t>
            </a:r>
            <a:endParaRPr lang="en-US" dirty="0"/>
          </a:p>
        </p:txBody>
      </p:sp>
      <p:pic>
        <p:nvPicPr>
          <p:cNvPr id="8" name="Picture 2"/>
          <p:cNvPicPr>
            <a:picLocks noChangeAspect="1" noChangeArrowheads="1"/>
          </p:cNvPicPr>
          <p:nvPr/>
        </p:nvPicPr>
        <p:blipFill>
          <a:blip r:embed="rId2" cstate="print"/>
          <a:srcRect/>
          <a:stretch>
            <a:fillRect/>
          </a:stretch>
        </p:blipFill>
        <p:spPr bwMode="auto">
          <a:xfrm>
            <a:off x="4648200" y="1295400"/>
            <a:ext cx="4133850" cy="2362200"/>
          </a:xfrm>
          <a:prstGeom prst="rect">
            <a:avLst/>
          </a:prstGeom>
          <a:ln>
            <a:noFill/>
          </a:ln>
          <a:effectLst>
            <a:softEdge rad="112500"/>
          </a:effectLst>
        </p:spPr>
      </p:pic>
      <p:pic>
        <p:nvPicPr>
          <p:cNvPr id="10" name="Picture 2"/>
          <p:cNvPicPr>
            <a:picLocks noChangeAspect="1" noChangeArrowheads="1"/>
          </p:cNvPicPr>
          <p:nvPr/>
        </p:nvPicPr>
        <p:blipFill>
          <a:blip r:embed="rId3" cstate="print"/>
          <a:srcRect/>
          <a:stretch>
            <a:fillRect/>
          </a:stretch>
        </p:blipFill>
        <p:spPr bwMode="auto">
          <a:xfrm>
            <a:off x="4648200" y="4072270"/>
            <a:ext cx="3962400" cy="2480930"/>
          </a:xfrm>
          <a:prstGeom prst="rect">
            <a:avLst/>
          </a:prstGeom>
          <a:ln>
            <a:noFill/>
          </a:ln>
          <a:effectLst>
            <a:softEdge rad="112500"/>
          </a:effectLst>
        </p:spPr>
      </p:pic>
      <p:sp>
        <p:nvSpPr>
          <p:cNvPr id="11" name="TextBox 10"/>
          <p:cNvSpPr txBox="1"/>
          <p:nvPr/>
        </p:nvSpPr>
        <p:spPr>
          <a:xfrm>
            <a:off x="228600" y="1981200"/>
            <a:ext cx="4267200" cy="3170099"/>
          </a:xfrm>
          <a:prstGeom prst="rect">
            <a:avLst/>
          </a:prstGeom>
          <a:noFill/>
        </p:spPr>
        <p:txBody>
          <a:bodyPr wrap="square" rtlCol="0">
            <a:spAutoFit/>
          </a:bodyPr>
          <a:lstStyle/>
          <a:p>
            <a:pPr marL="236538" indent="-236538">
              <a:buFont typeface="Arial" pitchFamily="34" charset="0"/>
              <a:buChar char="•"/>
            </a:pPr>
            <a:endParaRPr lang="en-US" sz="2000" b="1" dirty="0" smtClean="0">
              <a:solidFill>
                <a:schemeClr val="bg1"/>
              </a:solidFill>
            </a:endParaRPr>
          </a:p>
          <a:p>
            <a:pPr marL="236538" indent="-236538">
              <a:buFont typeface="Arial" pitchFamily="34" charset="0"/>
              <a:buChar char="•"/>
            </a:pPr>
            <a:r>
              <a:rPr lang="en-US" sz="2000" b="1" dirty="0" smtClean="0">
                <a:solidFill>
                  <a:schemeClr val="bg1"/>
                </a:solidFill>
              </a:rPr>
              <a:t>INTEGRATED STRETCHER ON WHEELS WITH MEDICAL SUPPORT EQPT – CAN FIT INTO AIRCRAFT AND </a:t>
            </a:r>
            <a:r>
              <a:rPr lang="en-US" sz="2000" b="1" dirty="0" smtClean="0">
                <a:solidFill>
                  <a:schemeClr val="bg1"/>
                </a:solidFill>
              </a:rPr>
              <a:t>AMBULANCES</a:t>
            </a:r>
          </a:p>
          <a:p>
            <a:pPr marL="236538" indent="-236538">
              <a:buFont typeface="Arial" pitchFamily="34" charset="0"/>
              <a:buChar char="•"/>
            </a:pPr>
            <a:endParaRPr lang="en-US" sz="2000" b="1" dirty="0" smtClean="0">
              <a:solidFill>
                <a:schemeClr val="bg1"/>
              </a:solidFill>
            </a:endParaRPr>
          </a:p>
          <a:p>
            <a:pPr marL="236538" indent="-236538">
              <a:buFont typeface="Arial" pitchFamily="34" charset="0"/>
              <a:buChar char="•"/>
            </a:pPr>
            <a:endParaRPr lang="en-US" sz="2000" b="1" dirty="0" smtClean="0">
              <a:solidFill>
                <a:schemeClr val="bg1"/>
              </a:solidFill>
            </a:endParaRPr>
          </a:p>
          <a:p>
            <a:pPr marL="236538" indent="-236538">
              <a:buFont typeface="Arial" pitchFamily="34" charset="0"/>
              <a:buChar char="•"/>
            </a:pPr>
            <a:r>
              <a:rPr lang="en-US" sz="2000" b="1" dirty="0" smtClean="0">
                <a:solidFill>
                  <a:schemeClr val="bg1"/>
                </a:solidFill>
              </a:rPr>
              <a:t>EQPTS CAN BE UTILISED BY MEDEVAC AGENCY ON REQUIREMENT BASIS</a:t>
            </a:r>
            <a:endParaRPr lang="en-US" sz="2000" b="1" dirty="0">
              <a:solidFill>
                <a:schemeClr val="bg1"/>
              </a:solidFill>
            </a:endParaRPr>
          </a:p>
        </p:txBody>
      </p:sp>
      <p:sp>
        <p:nvSpPr>
          <p:cNvPr id="6" name="TextBox 5"/>
          <p:cNvSpPr txBox="1"/>
          <p:nvPr/>
        </p:nvSpPr>
        <p:spPr>
          <a:xfrm>
            <a:off x="5029201" y="3657600"/>
            <a:ext cx="3200400" cy="400110"/>
          </a:xfrm>
          <a:prstGeom prst="rect">
            <a:avLst/>
          </a:prstGeom>
          <a:noFill/>
          <a:ln>
            <a:noFill/>
          </a:ln>
        </p:spPr>
        <p:txBody>
          <a:bodyPr wrap="square" rtlCol="0">
            <a:spAutoFit/>
          </a:bodyPr>
          <a:lstStyle/>
          <a:p>
            <a:r>
              <a:rPr lang="en-US" sz="2000" b="1" dirty="0" smtClean="0">
                <a:solidFill>
                  <a:schemeClr val="bg1"/>
                </a:solidFill>
              </a:rPr>
              <a:t> </a:t>
            </a:r>
            <a:r>
              <a:rPr lang="en-US" sz="2000" b="1" dirty="0" smtClean="0">
                <a:solidFill>
                  <a:srgbClr val="FFFF00"/>
                </a:solidFill>
              </a:rPr>
              <a:t>PATIENT   TRANSFER   UNITS</a:t>
            </a:r>
            <a:endParaRPr lang="en-US" sz="2000" dirty="0">
              <a:solidFill>
                <a:srgbClr val="FFFF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WAY AHEAD</a:t>
            </a:r>
            <a:endParaRPr lang="en-US" dirty="0"/>
          </a:p>
        </p:txBody>
      </p:sp>
      <p:sp>
        <p:nvSpPr>
          <p:cNvPr id="3" name="Content Placeholder 2"/>
          <p:cNvSpPr>
            <a:spLocks noGrp="1"/>
          </p:cNvSpPr>
          <p:nvPr>
            <p:ph idx="1"/>
          </p:nvPr>
        </p:nvSpPr>
        <p:spPr>
          <a:xfrm>
            <a:off x="152400" y="1600200"/>
            <a:ext cx="5029200" cy="1219201"/>
          </a:xfrm>
        </p:spPr>
        <p:txBody>
          <a:bodyPr>
            <a:noAutofit/>
          </a:bodyPr>
          <a:lstStyle/>
          <a:p>
            <a:pPr algn="ctr">
              <a:buNone/>
            </a:pPr>
            <a:r>
              <a:rPr lang="en-US" sz="2400" b="1" dirty="0" smtClean="0">
                <a:solidFill>
                  <a:srgbClr val="FFFF00"/>
                </a:solidFill>
              </a:rPr>
              <a:t>	</a:t>
            </a:r>
            <a:r>
              <a:rPr lang="en-US" sz="2400" b="1" dirty="0" smtClean="0">
                <a:solidFill>
                  <a:srgbClr val="FFFF00"/>
                </a:solidFill>
              </a:rPr>
              <a:t>CHIEF OF AIR STAFF  </a:t>
            </a:r>
            <a:r>
              <a:rPr lang="en-US" sz="2400" b="1" dirty="0" smtClean="0">
                <a:solidFill>
                  <a:srgbClr val="FFFF00"/>
                </a:solidFill>
              </a:rPr>
              <a:t>INAUGURATES AIR AMBULANCE OF GANGA HOSP:  COIMBATORE</a:t>
            </a:r>
            <a:endParaRPr lang="en-US" sz="2400" b="1" dirty="0">
              <a:solidFill>
                <a:srgbClr val="FFFF00"/>
              </a:solidFill>
            </a:endParaRPr>
          </a:p>
        </p:txBody>
      </p:sp>
      <p:pic>
        <p:nvPicPr>
          <p:cNvPr id="4097" name="Picture 1" descr="E:\Emergency Medical Services\Air amb\air.jpg"/>
          <p:cNvPicPr>
            <a:picLocks noChangeAspect="1" noChangeArrowheads="1"/>
          </p:cNvPicPr>
          <p:nvPr/>
        </p:nvPicPr>
        <p:blipFill>
          <a:blip r:embed="rId2" cstate="print"/>
          <a:srcRect/>
          <a:stretch>
            <a:fillRect/>
          </a:stretch>
        </p:blipFill>
        <p:spPr bwMode="auto">
          <a:xfrm>
            <a:off x="-1" y="3148259"/>
            <a:ext cx="5638801" cy="3709739"/>
          </a:xfrm>
          <a:prstGeom prst="rect">
            <a:avLst/>
          </a:prstGeom>
          <a:ln>
            <a:noFill/>
          </a:ln>
          <a:effectLst>
            <a:softEdge rad="112500"/>
          </a:effectLst>
        </p:spPr>
      </p:pic>
      <p:pic>
        <p:nvPicPr>
          <p:cNvPr id="4099" name="Picture 3" descr="E:\Emergency Medical Services\Air amb\DDByJ_SV0AAq7Zi.jpg"/>
          <p:cNvPicPr>
            <a:picLocks noChangeAspect="1" noChangeArrowheads="1"/>
          </p:cNvPicPr>
          <p:nvPr/>
        </p:nvPicPr>
        <p:blipFill>
          <a:blip r:embed="rId3" cstate="print"/>
          <a:srcRect/>
          <a:stretch>
            <a:fillRect/>
          </a:stretch>
        </p:blipFill>
        <p:spPr bwMode="auto">
          <a:xfrm>
            <a:off x="5676900" y="4724400"/>
            <a:ext cx="3467100" cy="2133600"/>
          </a:xfrm>
          <a:prstGeom prst="rect">
            <a:avLst/>
          </a:prstGeom>
          <a:ln>
            <a:noFill/>
          </a:ln>
          <a:effectLst>
            <a:softEdge rad="112500"/>
          </a:effectLst>
        </p:spPr>
      </p:pic>
      <p:pic>
        <p:nvPicPr>
          <p:cNvPr id="4100" name="Picture 4" descr="E:\Emergency Medical Services\Air amb\air-ambulance7.jpg"/>
          <p:cNvPicPr>
            <a:picLocks noChangeAspect="1" noChangeArrowheads="1"/>
          </p:cNvPicPr>
          <p:nvPr/>
        </p:nvPicPr>
        <p:blipFill>
          <a:blip r:embed="rId4" cstate="print"/>
          <a:srcRect/>
          <a:stretch>
            <a:fillRect/>
          </a:stretch>
        </p:blipFill>
        <p:spPr bwMode="auto">
          <a:xfrm>
            <a:off x="5638800" y="1256589"/>
            <a:ext cx="3505200" cy="3467811"/>
          </a:xfrm>
          <a:prstGeom prst="rect">
            <a:avLst/>
          </a:prstGeom>
          <a:ln>
            <a:noFill/>
          </a:ln>
          <a:effectLst>
            <a:softEdge rad="112500"/>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3200400" cy="1143000"/>
          </a:xfrm>
        </p:spPr>
        <p:txBody>
          <a:bodyPr>
            <a:normAutofit/>
          </a:bodyPr>
          <a:lstStyle/>
          <a:p>
            <a:r>
              <a:rPr lang="en-US" dirty="0" smtClean="0"/>
              <a:t>THE </a:t>
            </a:r>
            <a:r>
              <a:rPr lang="en-US" dirty="0" smtClean="0"/>
              <a:t>FUTURE</a:t>
            </a:r>
            <a:endParaRPr lang="en-US" dirty="0"/>
          </a:p>
        </p:txBody>
      </p:sp>
      <p:pic>
        <p:nvPicPr>
          <p:cNvPr id="46083" name="Picture 3" descr="E:\Emergency Medical Services\PICS\airambulance_services_(2).jpg"/>
          <p:cNvPicPr>
            <a:picLocks noChangeAspect="1" noChangeArrowheads="1"/>
          </p:cNvPicPr>
          <p:nvPr/>
        </p:nvPicPr>
        <p:blipFill>
          <a:blip r:embed="rId2" cstate="print"/>
          <a:srcRect/>
          <a:stretch>
            <a:fillRect/>
          </a:stretch>
        </p:blipFill>
        <p:spPr bwMode="auto">
          <a:xfrm>
            <a:off x="4648200" y="3886200"/>
            <a:ext cx="4435929" cy="2957286"/>
          </a:xfrm>
          <a:prstGeom prst="rect">
            <a:avLst/>
          </a:prstGeom>
          <a:ln>
            <a:noFill/>
          </a:ln>
          <a:effectLst>
            <a:softEdge rad="112500"/>
          </a:effectLst>
        </p:spPr>
      </p:pic>
      <p:pic>
        <p:nvPicPr>
          <p:cNvPr id="46086" name="Picture 6" descr="Image result for AIR AMBULANCE HEPTR INTERIOR"/>
          <p:cNvPicPr>
            <a:picLocks noChangeAspect="1" noChangeArrowheads="1"/>
          </p:cNvPicPr>
          <p:nvPr/>
        </p:nvPicPr>
        <p:blipFill>
          <a:blip r:embed="rId3" cstate="print"/>
          <a:srcRect/>
          <a:stretch>
            <a:fillRect/>
          </a:stretch>
        </p:blipFill>
        <p:spPr bwMode="auto">
          <a:xfrm>
            <a:off x="152400" y="3840448"/>
            <a:ext cx="4419600" cy="3017552"/>
          </a:xfrm>
          <a:prstGeom prst="rect">
            <a:avLst/>
          </a:prstGeom>
          <a:ln>
            <a:noFill/>
          </a:ln>
          <a:effectLst>
            <a:softEdge rad="112500"/>
          </a:effectLst>
        </p:spPr>
      </p:pic>
      <p:pic>
        <p:nvPicPr>
          <p:cNvPr id="46088" name="Picture 8" descr="Image result for AIR AMBULANCE HEPTR INTERIOR"/>
          <p:cNvPicPr>
            <a:picLocks noChangeAspect="1" noChangeArrowheads="1"/>
          </p:cNvPicPr>
          <p:nvPr/>
        </p:nvPicPr>
        <p:blipFill>
          <a:blip r:embed="rId4" cstate="print"/>
          <a:srcRect/>
          <a:stretch>
            <a:fillRect/>
          </a:stretch>
        </p:blipFill>
        <p:spPr bwMode="auto">
          <a:xfrm>
            <a:off x="4648200" y="381000"/>
            <a:ext cx="4419600" cy="3428999"/>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30722" name="Picture 2" descr="Related image"/>
          <p:cNvPicPr>
            <a:picLocks noChangeAspect="1" noChangeArrowheads="1"/>
          </p:cNvPicPr>
          <p:nvPr/>
        </p:nvPicPr>
        <p:blipFill>
          <a:blip r:embed="rId3" cstate="print"/>
          <a:srcRect/>
          <a:stretch>
            <a:fillRect/>
          </a:stretch>
        </p:blipFill>
        <p:spPr bwMode="auto">
          <a:xfrm>
            <a:off x="0" y="1295400"/>
            <a:ext cx="9144000" cy="5562600"/>
          </a:xfrm>
          <a:prstGeom prst="rect">
            <a:avLst/>
          </a:prstGeom>
          <a:ln>
            <a:noFill/>
          </a:ln>
          <a:effectLst>
            <a:softEdge rad="112500"/>
          </a:effectLst>
        </p:spPr>
      </p:pic>
      <p:pic>
        <p:nvPicPr>
          <p:cNvPr id="6" name="Picture 2" descr="logo"/>
          <p:cNvPicPr>
            <a:picLocks noChangeAspect="1" noChangeArrowheads="1"/>
          </p:cNvPicPr>
          <p:nvPr/>
        </p:nvPicPr>
        <p:blipFill>
          <a:blip r:embed="rId4" cstate="print"/>
          <a:srcRect/>
          <a:stretch>
            <a:fillRect/>
          </a:stretch>
        </p:blipFill>
        <p:spPr bwMode="auto">
          <a:xfrm>
            <a:off x="8001001" y="42895"/>
            <a:ext cx="1066799" cy="1176305"/>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normAutofit/>
          </a:bodyPr>
          <a:lstStyle/>
          <a:p>
            <a:r>
              <a:rPr lang="en-US" sz="4800" i="1" u="none" dirty="0" smtClean="0"/>
              <a:t>QUESTIONS ?</a:t>
            </a:r>
            <a:endParaRPr lang="en-US" sz="4800" i="1" u="none"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THE MISSION</a:t>
            </a:r>
            <a:endParaRPr lang="en-US" dirty="0"/>
          </a:p>
        </p:txBody>
      </p:sp>
      <p:sp>
        <p:nvSpPr>
          <p:cNvPr id="3" name="Content Placeholder 2"/>
          <p:cNvSpPr>
            <a:spLocks noGrp="1"/>
          </p:cNvSpPr>
          <p:nvPr>
            <p:ph idx="1"/>
          </p:nvPr>
        </p:nvSpPr>
        <p:spPr>
          <a:xfrm>
            <a:off x="0" y="1524000"/>
            <a:ext cx="4038600" cy="4648200"/>
          </a:xfrm>
        </p:spPr>
        <p:txBody>
          <a:bodyPr>
            <a:noAutofit/>
          </a:bodyPr>
          <a:lstStyle/>
          <a:p>
            <a:pPr algn="just"/>
            <a:r>
              <a:rPr lang="en-US" sz="2000" b="1" dirty="0" smtClean="0">
                <a:solidFill>
                  <a:srgbClr val="FFFF00"/>
                </a:solidFill>
              </a:rPr>
              <a:t>01 JUN 19 - SOS RECEIVED FROM UTTARAKHAND GOVT</a:t>
            </a:r>
          </a:p>
          <a:p>
            <a:pPr algn="just"/>
            <a:endParaRPr lang="en-US" sz="2000" b="1" dirty="0" smtClean="0">
              <a:solidFill>
                <a:srgbClr val="FFFF00"/>
              </a:solidFill>
            </a:endParaRPr>
          </a:p>
          <a:p>
            <a:pPr algn="just"/>
            <a:r>
              <a:rPr lang="en-US" sz="2000" b="1" dirty="0" smtClean="0">
                <a:solidFill>
                  <a:srgbClr val="FFFF00"/>
                </a:solidFill>
              </a:rPr>
              <a:t> SITUATION: TEAM OF 12 TREKKERS (BRITISH NATIONALS) STUCK DUE TO AVALANCHE AT NANDA DEVI PASS</a:t>
            </a:r>
          </a:p>
          <a:p>
            <a:pPr algn="just"/>
            <a:endParaRPr lang="en-US" sz="2000" b="1" dirty="0" smtClean="0">
              <a:solidFill>
                <a:srgbClr val="FFFF00"/>
              </a:solidFill>
            </a:endParaRPr>
          </a:p>
          <a:p>
            <a:pPr algn="just"/>
            <a:r>
              <a:rPr lang="en-US" sz="2000" b="1" dirty="0" smtClean="0">
                <a:solidFill>
                  <a:srgbClr val="FFFF00"/>
                </a:solidFill>
              </a:rPr>
              <a:t> 02 JUN 19 – TWO HEPTRS LAUNCHED</a:t>
            </a:r>
          </a:p>
          <a:p>
            <a:pPr algn="just"/>
            <a:endParaRPr lang="en-US" sz="2000" b="1" dirty="0" smtClean="0">
              <a:solidFill>
                <a:srgbClr val="FFFF00"/>
              </a:solidFill>
            </a:endParaRPr>
          </a:p>
          <a:p>
            <a:pPr algn="just"/>
            <a:r>
              <a:rPr lang="en-US" sz="2000" b="1" dirty="0" smtClean="0">
                <a:solidFill>
                  <a:srgbClr val="FFFF00"/>
                </a:solidFill>
              </a:rPr>
              <a:t> ENTIRE AREA IS SEARCHED AND 4 TREKKERS FOUND AT BASE CAMP. THEY ARE RESCUED</a:t>
            </a:r>
          </a:p>
        </p:txBody>
      </p:sp>
      <p:pic>
        <p:nvPicPr>
          <p:cNvPr id="5" name="Picture 3" descr="C:\Users\26697\Desktop\somegoodpics\8-climbers-missing-4-rescued-from-avalanche-hit-peaks-of-nanda-devi1111.jpg"/>
          <p:cNvPicPr>
            <a:picLocks noChangeAspect="1" noChangeArrowheads="1"/>
          </p:cNvPicPr>
          <p:nvPr/>
        </p:nvPicPr>
        <p:blipFill>
          <a:blip r:embed="rId2" cstate="print"/>
          <a:srcRect/>
          <a:stretch>
            <a:fillRect/>
          </a:stretch>
        </p:blipFill>
        <p:spPr bwMode="auto">
          <a:xfrm>
            <a:off x="4267200" y="1828800"/>
            <a:ext cx="4619716" cy="3429000"/>
          </a:xfrm>
          <a:prstGeom prst="rect">
            <a:avLst/>
          </a:prstGeom>
          <a:ln>
            <a:noFill/>
          </a:ln>
          <a:effectLst>
            <a:softEdge rad="112500"/>
          </a:effectLst>
        </p:spPr>
      </p:pic>
      <p:sp>
        <p:nvSpPr>
          <p:cNvPr id="6" name="TextBox 5"/>
          <p:cNvSpPr txBox="1"/>
          <p:nvPr/>
        </p:nvSpPr>
        <p:spPr>
          <a:xfrm>
            <a:off x="7620000" y="5486400"/>
            <a:ext cx="1143000" cy="307777"/>
          </a:xfrm>
          <a:prstGeom prst="rect">
            <a:avLst/>
          </a:prstGeom>
          <a:noFill/>
        </p:spPr>
        <p:txBody>
          <a:bodyPr wrap="square" rtlCol="0">
            <a:spAutoFit/>
          </a:bodyPr>
          <a:lstStyle/>
          <a:p>
            <a:r>
              <a:rPr lang="en-US" sz="1400" dirty="0" smtClean="0">
                <a:solidFill>
                  <a:srgbClr val="26CFE6"/>
                </a:solidFill>
              </a:rPr>
              <a:t>BASE CAMP</a:t>
            </a:r>
            <a:endParaRPr lang="en-US" sz="1400" dirty="0">
              <a:solidFill>
                <a:srgbClr val="26CFE6"/>
              </a:solidFill>
            </a:endParaRPr>
          </a:p>
        </p:txBody>
      </p:sp>
      <p:cxnSp>
        <p:nvCxnSpPr>
          <p:cNvPr id="8" name="Straight Arrow Connector 7"/>
          <p:cNvCxnSpPr>
            <a:stCxn id="6" idx="0"/>
          </p:cNvCxnSpPr>
          <p:nvPr/>
        </p:nvCxnSpPr>
        <p:spPr>
          <a:xfrm flipH="1" flipV="1">
            <a:off x="8001000" y="5105400"/>
            <a:ext cx="19050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THE MISSION</a:t>
            </a:r>
            <a:endParaRPr lang="en-US" dirty="0"/>
          </a:p>
        </p:txBody>
      </p:sp>
      <p:sp>
        <p:nvSpPr>
          <p:cNvPr id="3" name="Content Placeholder 2"/>
          <p:cNvSpPr>
            <a:spLocks noGrp="1"/>
          </p:cNvSpPr>
          <p:nvPr>
            <p:ph idx="1"/>
          </p:nvPr>
        </p:nvSpPr>
        <p:spPr>
          <a:xfrm>
            <a:off x="0" y="1600200"/>
            <a:ext cx="4419600" cy="4724400"/>
          </a:xfrm>
        </p:spPr>
        <p:txBody>
          <a:bodyPr>
            <a:normAutofit fontScale="92500" lnSpcReduction="10000"/>
          </a:bodyPr>
          <a:lstStyle/>
          <a:p>
            <a:pPr algn="just"/>
            <a:r>
              <a:rPr lang="en-US" sz="2000" b="1" dirty="0" smtClean="0">
                <a:solidFill>
                  <a:srgbClr val="FFFF00"/>
                </a:solidFill>
              </a:rPr>
              <a:t>SEARCH CONTINUES ON DAY 2</a:t>
            </a:r>
          </a:p>
          <a:p>
            <a:pPr algn="just"/>
            <a:endParaRPr lang="en-US" sz="2000" b="1" dirty="0" smtClean="0">
              <a:solidFill>
                <a:srgbClr val="FFFF00"/>
              </a:solidFill>
            </a:endParaRPr>
          </a:p>
          <a:p>
            <a:pPr algn="just"/>
            <a:r>
              <a:rPr lang="en-US" sz="2000" b="1" dirty="0" smtClean="0">
                <a:solidFill>
                  <a:srgbClr val="FFFF00"/>
                </a:solidFill>
              </a:rPr>
              <a:t>FRESH SNOW DUE TO AVALANCHE MAKES IT DIFFICULT TO IDENTIFY ANYTHING. FINALLY TELL TALE INDICATIONS ARE SEEN</a:t>
            </a:r>
          </a:p>
          <a:p>
            <a:pPr algn="just">
              <a:buNone/>
            </a:pPr>
            <a:endParaRPr lang="en-US" sz="2000" b="1" dirty="0" smtClean="0">
              <a:solidFill>
                <a:srgbClr val="FFFF00"/>
              </a:solidFill>
            </a:endParaRPr>
          </a:p>
          <a:p>
            <a:pPr algn="just"/>
            <a:r>
              <a:rPr lang="en-US" sz="2000" b="1" dirty="0" smtClean="0">
                <a:solidFill>
                  <a:srgbClr val="FFFF00"/>
                </a:solidFill>
              </a:rPr>
              <a:t>DURING THE NEXT WEEK , TWO ATTEMPTS TO RECOVER THE BODIES FAIL DUE TO HIGH ALTITUDE , SNOW AND UNFORGIVING WEATHER CONDITIONS</a:t>
            </a:r>
          </a:p>
          <a:p>
            <a:pPr algn="just"/>
            <a:endParaRPr lang="en-US" sz="2000" b="1" dirty="0" smtClean="0">
              <a:solidFill>
                <a:srgbClr val="FFFF00"/>
              </a:solidFill>
            </a:endParaRPr>
          </a:p>
          <a:p>
            <a:pPr algn="just"/>
            <a:r>
              <a:rPr lang="en-US" sz="2000" b="1" dirty="0" smtClean="0">
                <a:solidFill>
                  <a:srgbClr val="FFFF00"/>
                </a:solidFill>
              </a:rPr>
              <a:t>SUBSEQUENTLY ITBP TEAM IS INDUCTED FOR RECOVERY OF BODIES</a:t>
            </a:r>
          </a:p>
          <a:p>
            <a:pPr algn="just">
              <a:buNone/>
            </a:pPr>
            <a:endParaRPr lang="en-US" sz="2000" b="1" dirty="0" smtClean="0">
              <a:solidFill>
                <a:srgbClr val="FFFF00"/>
              </a:solidFill>
            </a:endParaRPr>
          </a:p>
          <a:p>
            <a:pPr algn="just"/>
            <a:endParaRPr lang="en-US" sz="2000" b="1" dirty="0" smtClean="0">
              <a:solidFill>
                <a:srgbClr val="FFFF00"/>
              </a:solidFill>
            </a:endParaRPr>
          </a:p>
        </p:txBody>
      </p:sp>
      <p:pic>
        <p:nvPicPr>
          <p:cNvPr id="5" name="Picture 2" descr="C:\Users\26697\Desktop\somegoodpics\26b.jpg"/>
          <p:cNvPicPr>
            <a:picLocks noChangeAspect="1" noChangeArrowheads="1"/>
          </p:cNvPicPr>
          <p:nvPr/>
        </p:nvPicPr>
        <p:blipFill>
          <a:blip r:embed="rId2" cstate="print"/>
          <a:srcRect/>
          <a:stretch>
            <a:fillRect/>
          </a:stretch>
        </p:blipFill>
        <p:spPr bwMode="auto">
          <a:xfrm>
            <a:off x="4419600" y="2057400"/>
            <a:ext cx="4724400" cy="3543300"/>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MISSION</a:t>
            </a:r>
            <a:endParaRPr lang="en-US" dirty="0"/>
          </a:p>
        </p:txBody>
      </p:sp>
      <p:sp>
        <p:nvSpPr>
          <p:cNvPr id="3" name="Content Placeholder 2"/>
          <p:cNvSpPr>
            <a:spLocks noGrp="1"/>
          </p:cNvSpPr>
          <p:nvPr>
            <p:ph idx="1"/>
          </p:nvPr>
        </p:nvSpPr>
        <p:spPr>
          <a:xfrm>
            <a:off x="152400" y="1600200"/>
            <a:ext cx="4419600" cy="4114800"/>
          </a:xfrm>
        </p:spPr>
        <p:txBody>
          <a:bodyPr>
            <a:normAutofit/>
          </a:bodyPr>
          <a:lstStyle/>
          <a:p>
            <a:r>
              <a:rPr lang="en-US" sz="2000" b="1" dirty="0" smtClean="0">
                <a:solidFill>
                  <a:srgbClr val="FFFF00"/>
                </a:solidFill>
              </a:rPr>
              <a:t>BODIES BROUGHT TO GLACIATED PART OF NANDA DEVI </a:t>
            </a:r>
          </a:p>
          <a:p>
            <a:endParaRPr lang="en-US" sz="2000" b="1" dirty="0" smtClean="0">
              <a:solidFill>
                <a:srgbClr val="FFFF00"/>
              </a:solidFill>
            </a:endParaRPr>
          </a:p>
          <a:p>
            <a:r>
              <a:rPr lang="en-US" sz="2000" b="1" dirty="0" smtClean="0">
                <a:solidFill>
                  <a:srgbClr val="FFFF00"/>
                </a:solidFill>
              </a:rPr>
              <a:t>03 Jul 19 – TOTAL 07 BODIES RECOVERED BY HELICOPTERS</a:t>
            </a:r>
          </a:p>
          <a:p>
            <a:endParaRPr lang="en-US" sz="2000" b="1" dirty="0" smtClean="0"/>
          </a:p>
          <a:p>
            <a:pPr indent="-3175" algn="ctr">
              <a:buNone/>
            </a:pPr>
            <a:r>
              <a:rPr lang="en-US" sz="2000" b="1" u="sng" dirty="0" smtClean="0"/>
              <a:t>ENTIRE SEARCH AND RECOVERY  OF MORTAL REMAINS TOOK A MONTH 02 JUN TO 03 JUL </a:t>
            </a:r>
          </a:p>
          <a:p>
            <a:endParaRPr lang="en-US" sz="2000" dirty="0"/>
          </a:p>
        </p:txBody>
      </p:sp>
      <p:pic>
        <p:nvPicPr>
          <p:cNvPr id="1026" name="Picture 2" descr="C:\Users\26697\Desktop\somegoodpics\Search-and-rescue_710x400xt.jpg"/>
          <p:cNvPicPr>
            <a:picLocks noChangeAspect="1" noChangeArrowheads="1"/>
          </p:cNvPicPr>
          <p:nvPr/>
        </p:nvPicPr>
        <p:blipFill>
          <a:blip r:embed="rId2" cstate="print"/>
          <a:srcRect/>
          <a:stretch>
            <a:fillRect/>
          </a:stretch>
        </p:blipFill>
        <p:spPr bwMode="auto">
          <a:xfrm>
            <a:off x="4800600" y="1828800"/>
            <a:ext cx="4191000" cy="2819400"/>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 EVAC</a:t>
            </a:r>
            <a:endParaRPr lang="en-US" dirty="0"/>
          </a:p>
        </p:txBody>
      </p:sp>
      <p:sp>
        <p:nvSpPr>
          <p:cNvPr id="3" name="Content Placeholder 2"/>
          <p:cNvSpPr>
            <a:spLocks noGrp="1"/>
          </p:cNvSpPr>
          <p:nvPr>
            <p:ph idx="1"/>
          </p:nvPr>
        </p:nvSpPr>
        <p:spPr>
          <a:xfrm>
            <a:off x="457200" y="1828800"/>
            <a:ext cx="8382000" cy="1600199"/>
          </a:xfrm>
        </p:spPr>
        <p:txBody>
          <a:bodyPr>
            <a:normAutofit/>
          </a:bodyPr>
          <a:lstStyle/>
          <a:p>
            <a:pPr>
              <a:buNone/>
            </a:pPr>
            <a:r>
              <a:rPr lang="en-US" sz="2400" b="1" i="1" dirty="0" smtClean="0">
                <a:latin typeface="+mj-lt"/>
              </a:rPr>
              <a:t>	Medical evacuation by air is a faster, safer, efficient mode of patient transport to save life and limb. Aim is to make the patient reach a specialized facility within the </a:t>
            </a:r>
            <a:r>
              <a:rPr lang="en-US" sz="2400" b="1" i="1" dirty="0" smtClean="0">
                <a:solidFill>
                  <a:srgbClr val="92D050"/>
                </a:solidFill>
                <a:latin typeface="+mj-lt"/>
              </a:rPr>
              <a:t>“</a:t>
            </a:r>
            <a:r>
              <a:rPr lang="en-US" sz="2400" b="1" i="1" u="sng" dirty="0" smtClean="0">
                <a:solidFill>
                  <a:srgbClr val="92D050"/>
                </a:solidFill>
                <a:latin typeface="+mj-lt"/>
              </a:rPr>
              <a:t>Golden Hour</a:t>
            </a:r>
            <a:r>
              <a:rPr lang="en-US" sz="2400" b="1" i="1" dirty="0" smtClean="0">
                <a:solidFill>
                  <a:srgbClr val="92D050"/>
                </a:solidFill>
                <a:latin typeface="+mj-lt"/>
              </a:rPr>
              <a:t>” </a:t>
            </a:r>
            <a:endParaRPr lang="en-US" sz="2400" b="1" i="1" dirty="0" smtClean="0">
              <a:latin typeface="+mj-lt"/>
            </a:endParaRPr>
          </a:p>
          <a:p>
            <a:endParaRPr lang="en-US" sz="2400" b="1" dirty="0"/>
          </a:p>
        </p:txBody>
      </p:sp>
      <p:pic>
        <p:nvPicPr>
          <p:cNvPr id="4098" name="Picture 2" descr="M:\Heptrs in  Emer Med Services\Pics\_707649be-9cd8-11e5-98be-8e4b0fa67469.jpg"/>
          <p:cNvPicPr>
            <a:picLocks noChangeAspect="1" noChangeArrowheads="1"/>
          </p:cNvPicPr>
          <p:nvPr/>
        </p:nvPicPr>
        <p:blipFill>
          <a:blip r:embed="rId2" cstate="print"/>
          <a:srcRect/>
          <a:stretch>
            <a:fillRect/>
          </a:stretch>
        </p:blipFill>
        <p:spPr bwMode="auto">
          <a:xfrm>
            <a:off x="3974121" y="3657600"/>
            <a:ext cx="5169879" cy="3200401"/>
          </a:xfrm>
          <a:prstGeom prst="rect">
            <a:avLst/>
          </a:prstGeom>
          <a:ln>
            <a:noFill/>
          </a:ln>
          <a:effectLst>
            <a:softEdge rad="112500"/>
          </a:effectLst>
        </p:spPr>
      </p:pic>
      <p:sp>
        <p:nvSpPr>
          <p:cNvPr id="7" name="Rounded Rectangular Callout 6"/>
          <p:cNvSpPr/>
          <p:nvPr/>
        </p:nvSpPr>
        <p:spPr>
          <a:xfrm>
            <a:off x="304800" y="4495800"/>
            <a:ext cx="3429000" cy="1447800"/>
          </a:xfrm>
          <a:prstGeom prst="wedgeRoundRectCallout">
            <a:avLst>
              <a:gd name="adj1" fmla="val 58228"/>
              <a:gd name="adj2" fmla="val -20013"/>
              <a:gd name="adj3" fmla="val 16667"/>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CHENNAI FLOODS DEC  2017 PREGNANT LADY EVACUATED FROM ROOF TOP</a:t>
            </a:r>
            <a:endParaRPr lang="en-US" b="1" dirty="0">
              <a:solidFill>
                <a:srgbClr val="00206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noFill/>
        </p:spPr>
        <p:txBody>
          <a:bodyPr>
            <a:normAutofit/>
          </a:bodyPr>
          <a:lstStyle/>
          <a:p>
            <a:r>
              <a:rPr lang="en-US" sz="3200" dirty="0" smtClean="0"/>
              <a:t>WHY </a:t>
            </a:r>
            <a:r>
              <a:rPr lang="en-US" sz="3200" dirty="0" smtClean="0"/>
              <a:t>USE HELICOPTERS </a:t>
            </a:r>
            <a:r>
              <a:rPr lang="en-US" sz="3200" dirty="0" smtClean="0"/>
              <a:t>?</a:t>
            </a:r>
            <a:endParaRPr lang="en-US" sz="3200" dirty="0"/>
          </a:p>
        </p:txBody>
      </p:sp>
      <p:sp>
        <p:nvSpPr>
          <p:cNvPr id="3" name="Content Placeholder 2"/>
          <p:cNvSpPr>
            <a:spLocks noGrp="1"/>
          </p:cNvSpPr>
          <p:nvPr>
            <p:ph idx="1"/>
          </p:nvPr>
        </p:nvSpPr>
        <p:spPr>
          <a:xfrm>
            <a:off x="1066800" y="2286000"/>
            <a:ext cx="2895600" cy="2209800"/>
          </a:xfrm>
        </p:spPr>
        <p:txBody>
          <a:bodyPr>
            <a:noAutofit/>
          </a:bodyPr>
          <a:lstStyle/>
          <a:p>
            <a:r>
              <a:rPr lang="en-US" sz="2400" b="1" dirty="0" smtClean="0">
                <a:solidFill>
                  <a:srgbClr val="92D050"/>
                </a:solidFill>
              </a:rPr>
              <a:t>FLEXIBILITY </a:t>
            </a:r>
          </a:p>
          <a:p>
            <a:r>
              <a:rPr lang="en-US" sz="2400" b="1" dirty="0" smtClean="0"/>
              <a:t>REACH</a:t>
            </a:r>
          </a:p>
          <a:p>
            <a:r>
              <a:rPr lang="en-US" sz="2400" b="1" dirty="0" smtClean="0">
                <a:solidFill>
                  <a:srgbClr val="92D050"/>
                </a:solidFill>
              </a:rPr>
              <a:t>VERSATILITY</a:t>
            </a:r>
          </a:p>
          <a:p>
            <a:r>
              <a:rPr lang="en-US" sz="2400" b="1" dirty="0" smtClean="0"/>
              <a:t>AGILITY</a:t>
            </a:r>
          </a:p>
          <a:p>
            <a:pPr lvl="1">
              <a:buNone/>
            </a:pPr>
            <a:endParaRPr lang="en-US" sz="2400" dirty="0" smtClean="0"/>
          </a:p>
          <a:p>
            <a:pPr lvl="1">
              <a:buNone/>
            </a:pPr>
            <a:endParaRPr lang="en-US" sz="2400" dirty="0" smtClean="0"/>
          </a:p>
        </p:txBody>
      </p:sp>
      <p:pic>
        <p:nvPicPr>
          <p:cNvPr id="4" name="Picture 2" descr="M:\Heptrs in  Emer Med Services\114bb4c3-035c-435d-bb2b-b068b5d5f781.JPG"/>
          <p:cNvPicPr>
            <a:picLocks noChangeAspect="1" noChangeArrowheads="1"/>
          </p:cNvPicPr>
          <p:nvPr/>
        </p:nvPicPr>
        <p:blipFill>
          <a:blip r:embed="rId2" cstate="print"/>
          <a:srcRect/>
          <a:stretch>
            <a:fillRect/>
          </a:stretch>
        </p:blipFill>
        <p:spPr bwMode="auto">
          <a:xfrm>
            <a:off x="4876800" y="1676400"/>
            <a:ext cx="3962400" cy="3527778"/>
          </a:xfrm>
          <a:prstGeom prst="rect">
            <a:avLst/>
          </a:prstGeom>
          <a:ln>
            <a:noFill/>
          </a:ln>
          <a:effectLst>
            <a:softEdge rad="112500"/>
          </a:effectLst>
        </p:spPr>
      </p:pic>
      <p:sp>
        <p:nvSpPr>
          <p:cNvPr id="6" name="TextBox 5"/>
          <p:cNvSpPr txBox="1"/>
          <p:nvPr/>
        </p:nvSpPr>
        <p:spPr>
          <a:xfrm>
            <a:off x="5029200" y="4495800"/>
            <a:ext cx="3886200" cy="584775"/>
          </a:xfrm>
          <a:prstGeom prst="rect">
            <a:avLst/>
          </a:prstGeom>
          <a:noFill/>
        </p:spPr>
        <p:txBody>
          <a:bodyPr wrap="square" rtlCol="0">
            <a:spAutoFit/>
          </a:bodyPr>
          <a:lstStyle/>
          <a:p>
            <a:r>
              <a:rPr lang="en-US" sz="1600" b="1" dirty="0" smtClean="0"/>
              <a:t>MEDEVAC     OF    18   ITBP   SOLDIERS    IN  FEB    2019   IN    HARSIL   (UTTARAKHAND )</a:t>
            </a:r>
            <a:endParaRPr lang="en-US" sz="1600" b="1" dirty="0"/>
          </a:p>
        </p:txBody>
      </p:sp>
      <p:sp>
        <p:nvSpPr>
          <p:cNvPr id="7" name="Rounded Rectangle 6"/>
          <p:cNvSpPr/>
          <p:nvPr/>
        </p:nvSpPr>
        <p:spPr>
          <a:xfrm>
            <a:off x="990600" y="5410200"/>
            <a:ext cx="7086600" cy="10668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buNone/>
            </a:pPr>
            <a:r>
              <a:rPr lang="en-US" sz="2000" b="1" i="1" dirty="0" smtClean="0">
                <a:solidFill>
                  <a:srgbClr val="010C75"/>
                </a:solidFill>
              </a:rPr>
              <a:t>“Most suitable platform for Rescue and Evacuation tasks in </a:t>
            </a:r>
            <a:r>
              <a:rPr lang="en-US" sz="2000" b="1" i="1" dirty="0" smtClean="0">
                <a:solidFill>
                  <a:srgbClr val="FF0000"/>
                </a:solidFill>
              </a:rPr>
              <a:t>Time</a:t>
            </a:r>
            <a:r>
              <a:rPr lang="en-US" sz="2000" b="1" i="1" dirty="0" smtClean="0">
                <a:solidFill>
                  <a:srgbClr val="010C75"/>
                </a:solidFill>
              </a:rPr>
              <a:t> and </a:t>
            </a:r>
            <a:r>
              <a:rPr lang="en-US" sz="2000" b="1" i="1" dirty="0" smtClean="0">
                <a:solidFill>
                  <a:srgbClr val="FF0000"/>
                </a:solidFill>
              </a:rPr>
              <a:t>Space</a:t>
            </a:r>
            <a:r>
              <a:rPr lang="en-US" sz="2000" b="1" i="1" dirty="0" smtClean="0">
                <a:solidFill>
                  <a:srgbClr val="010C75"/>
                </a:solidFill>
              </a:rPr>
              <a:t> critical situations”</a:t>
            </a:r>
            <a:endParaRPr lang="en-US" sz="2800" b="1" i="1" dirty="0">
              <a:solidFill>
                <a:srgbClr val="010C75"/>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TYPES OF MEDEVAC </a:t>
            </a:r>
            <a:r>
              <a:rPr lang="en-US" sz="3600" dirty="0" smtClean="0"/>
              <a:t>ROLE</a:t>
            </a:r>
            <a:r>
              <a:rPr lang="en-US" sz="3600" dirty="0" smtClean="0"/>
              <a:t>S </a:t>
            </a:r>
            <a:r>
              <a:rPr lang="en-US" sz="3600" dirty="0" smtClean="0"/>
              <a:t>BY IAF</a:t>
            </a:r>
            <a:br>
              <a:rPr lang="en-US" sz="3600" dirty="0" smtClean="0"/>
            </a:br>
            <a:endParaRPr lang="en-US" sz="3600" dirty="0"/>
          </a:p>
        </p:txBody>
      </p:sp>
      <p:sp>
        <p:nvSpPr>
          <p:cNvPr id="3" name="Content Placeholder 2"/>
          <p:cNvSpPr>
            <a:spLocks noGrp="1"/>
          </p:cNvSpPr>
          <p:nvPr>
            <p:ph idx="1"/>
          </p:nvPr>
        </p:nvSpPr>
        <p:spPr>
          <a:xfrm>
            <a:off x="228600" y="1219200"/>
            <a:ext cx="4800600" cy="4876800"/>
          </a:xfrm>
        </p:spPr>
        <p:txBody>
          <a:bodyPr>
            <a:noAutofit/>
          </a:bodyPr>
          <a:lstStyle/>
          <a:p>
            <a:pPr>
              <a:lnSpc>
                <a:spcPct val="150000"/>
              </a:lnSpc>
              <a:buNone/>
            </a:pPr>
            <a:r>
              <a:rPr lang="en-US" sz="2400" b="1" dirty="0" smtClean="0"/>
              <a:t>		</a:t>
            </a:r>
            <a:endParaRPr lang="en-US" sz="2400" b="1" dirty="0" smtClean="0">
              <a:solidFill>
                <a:srgbClr val="FFFF00"/>
              </a:solidFill>
            </a:endParaRPr>
          </a:p>
          <a:p>
            <a:pPr lvl="1">
              <a:lnSpc>
                <a:spcPct val="200000"/>
              </a:lnSpc>
              <a:spcBef>
                <a:spcPts val="600"/>
              </a:spcBef>
            </a:pPr>
            <a:r>
              <a:rPr lang="en-US" sz="2000" b="1" dirty="0" smtClean="0"/>
              <a:t>PERSONNEL FROM FORWARD AREAS</a:t>
            </a:r>
          </a:p>
          <a:p>
            <a:pPr lvl="1">
              <a:spcBef>
                <a:spcPts val="600"/>
              </a:spcBef>
            </a:pPr>
            <a:endParaRPr lang="en-US" sz="2000" b="1" dirty="0" smtClean="0"/>
          </a:p>
          <a:p>
            <a:pPr lvl="1">
              <a:spcBef>
                <a:spcPts val="600"/>
              </a:spcBef>
            </a:pPr>
            <a:r>
              <a:rPr lang="en-US" sz="2000" b="1" dirty="0" smtClean="0"/>
              <a:t>CASULTY/ PATIENTS FROM ONE HOSPITAL TO ANOTHER </a:t>
            </a:r>
          </a:p>
          <a:p>
            <a:pPr lvl="1">
              <a:spcBef>
                <a:spcPts val="600"/>
              </a:spcBef>
            </a:pPr>
            <a:endParaRPr lang="en-US" sz="2000" b="1" dirty="0" smtClean="0"/>
          </a:p>
          <a:p>
            <a:pPr lvl="1">
              <a:spcBef>
                <a:spcPts val="600"/>
              </a:spcBef>
            </a:pPr>
            <a:r>
              <a:rPr lang="en-US" sz="2000" b="1" dirty="0" smtClean="0"/>
              <a:t>ERRANDS OF MERCY DURING DISASTERS</a:t>
            </a:r>
          </a:p>
          <a:p>
            <a:pPr lvl="1">
              <a:lnSpc>
                <a:spcPct val="200000"/>
              </a:lnSpc>
              <a:spcBef>
                <a:spcPts val="600"/>
              </a:spcBef>
            </a:pPr>
            <a:r>
              <a:rPr lang="en-US" sz="2000" b="1" dirty="0" smtClean="0"/>
              <a:t>TRANSPORTATION OF HUMAN ORGANS FOR TRANSPLANTATION </a:t>
            </a:r>
            <a:endParaRPr lang="en-US" sz="2000" b="1" dirty="0"/>
          </a:p>
        </p:txBody>
      </p:sp>
      <p:pic>
        <p:nvPicPr>
          <p:cNvPr id="7" name="Picture 2" descr="M:\Heptrs in  Emer Med Services\Pics\nepal.jpg"/>
          <p:cNvPicPr>
            <a:picLocks noChangeAspect="1" noChangeArrowheads="1"/>
          </p:cNvPicPr>
          <p:nvPr/>
        </p:nvPicPr>
        <p:blipFill>
          <a:blip r:embed="rId2" cstate="print"/>
          <a:srcRect/>
          <a:stretch>
            <a:fillRect/>
          </a:stretch>
        </p:blipFill>
        <p:spPr bwMode="auto">
          <a:xfrm>
            <a:off x="5181600" y="4104064"/>
            <a:ext cx="3962400" cy="2677736"/>
          </a:xfrm>
          <a:prstGeom prst="rect">
            <a:avLst/>
          </a:prstGeom>
          <a:ln>
            <a:noFill/>
          </a:ln>
          <a:effectLst>
            <a:softEdge rad="112500"/>
          </a:effectLst>
        </p:spPr>
      </p:pic>
      <p:pic>
        <p:nvPicPr>
          <p:cNvPr id="6" name="Picture 2" descr="Related image"/>
          <p:cNvPicPr>
            <a:picLocks noChangeAspect="1" noChangeArrowheads="1"/>
          </p:cNvPicPr>
          <p:nvPr/>
        </p:nvPicPr>
        <p:blipFill>
          <a:blip r:embed="rId3" cstate="print"/>
          <a:srcRect/>
          <a:stretch>
            <a:fillRect/>
          </a:stretch>
        </p:blipFill>
        <p:spPr bwMode="auto">
          <a:xfrm>
            <a:off x="5181600" y="1066800"/>
            <a:ext cx="3962400" cy="2667000"/>
          </a:xfrm>
          <a:prstGeom prst="rect">
            <a:avLst/>
          </a:prstGeom>
          <a:ln>
            <a:noFill/>
          </a:ln>
          <a:effectLst>
            <a:softEdge rad="112500"/>
          </a:effectLst>
        </p:spPr>
      </p:pic>
      <p:sp>
        <p:nvSpPr>
          <p:cNvPr id="8" name="TextBox 7"/>
          <p:cNvSpPr txBox="1"/>
          <p:nvPr/>
        </p:nvSpPr>
        <p:spPr>
          <a:xfrm>
            <a:off x="5410200" y="3733800"/>
            <a:ext cx="3581400" cy="36933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solidFill>
                  <a:srgbClr val="7030A0"/>
                </a:solidFill>
              </a:rPr>
              <a:t>BIHAR FLOODS  EVACUATIONS 2019</a:t>
            </a:r>
            <a:endParaRPr lang="en-US" b="1" dirty="0">
              <a:solidFill>
                <a:srgbClr val="7030A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4402</TotalTime>
  <Words>1000</Words>
  <Application>Microsoft Office PowerPoint</Application>
  <PresentationFormat>On-screen Show (4:3)</PresentationFormat>
  <Paragraphs>307</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HELICOPTERS IN  EMERGENCY MEDICAL SERVICES  CHALLENGES &amp; OPPORTUNITIES </vt:lpstr>
      <vt:lpstr>SCOPE</vt:lpstr>
      <vt:lpstr>Slide 3</vt:lpstr>
      <vt:lpstr>THE MISSION</vt:lpstr>
      <vt:lpstr>THE MISSION</vt:lpstr>
      <vt:lpstr>THE MISSION</vt:lpstr>
      <vt:lpstr>MED EVAC</vt:lpstr>
      <vt:lpstr>WHY USE HELICOPTERS ?</vt:lpstr>
      <vt:lpstr>TYPES OF MEDEVAC ROLES BY IAF </vt:lpstr>
      <vt:lpstr>STATISTICS </vt:lpstr>
      <vt:lpstr>STATISTICS</vt:lpstr>
      <vt:lpstr>Slide 12</vt:lpstr>
      <vt:lpstr>MEDEVAC OF FOREIGN NATIONALS</vt:lpstr>
      <vt:lpstr>MEDEVAC DURING DISASTERS</vt:lpstr>
      <vt:lpstr>MEDEVAC DURING DISASTERS </vt:lpstr>
      <vt:lpstr>Slide 16</vt:lpstr>
      <vt:lpstr>MEDEVAC OF PARA MILITARY SOLDIERS</vt:lpstr>
      <vt:lpstr>FOREST FIRES </vt:lpstr>
      <vt:lpstr>IAF HEPTRS – CAPABILITIES</vt:lpstr>
      <vt:lpstr>IAF HEPTRS MODIFIED FOR  MEDEVAC ROLE</vt:lpstr>
      <vt:lpstr>MEDEVAC EQUIPMENTS</vt:lpstr>
      <vt:lpstr>MEDEVAC PHILOSOPHY IN IAF</vt:lpstr>
      <vt:lpstr>MEDEVAC  PHILOSOPHY IN IAF</vt:lpstr>
      <vt:lpstr>INTEGRATED BROAD PLAN FOR  MASS CASUALTIES</vt:lpstr>
      <vt:lpstr>INTEGRATED BROAD PLAN FOR  MASS CASUALTIES</vt:lpstr>
      <vt:lpstr>PROCEDURE FOR INDENTING  IAF AIRCRAFT </vt:lpstr>
      <vt:lpstr>COST OF INDENTING HEPTR  </vt:lpstr>
      <vt:lpstr>CHALLENGES</vt:lpstr>
      <vt:lpstr>CHALLENGES</vt:lpstr>
      <vt:lpstr>CHALLENGES</vt:lpstr>
      <vt:lpstr>CONSTRAINTS FOR ONBOARD  MEDICAL AID</vt:lpstr>
      <vt:lpstr>Slide 32</vt:lpstr>
      <vt:lpstr>Slide 33</vt:lpstr>
      <vt:lpstr>MODERN EQUIPMENTS</vt:lpstr>
      <vt:lpstr>WAY AHEAD</vt:lpstr>
      <vt:lpstr>THE FUTURE</vt:lpstr>
      <vt:lpstr>Slide 37</vt:lpstr>
      <vt:lpstr>QUESTIONS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HELICOPTERS INEMERGENCY MEDICAL SERVICES - CHALLENGES &amp; OPPORTUNITIES</dc:title>
  <dc:creator>Wg Cdr G Komar</dc:creator>
  <cp:lastModifiedBy>26697</cp:lastModifiedBy>
  <cp:revision>187</cp:revision>
  <dcterms:created xsi:type="dcterms:W3CDTF">2006-08-16T00:00:00Z</dcterms:created>
  <dcterms:modified xsi:type="dcterms:W3CDTF">2019-09-05T06:56:00Z</dcterms:modified>
</cp:coreProperties>
</file>